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9" r:id="rId4"/>
    <p:sldId id="259" r:id="rId5"/>
    <p:sldId id="260" r:id="rId6"/>
    <p:sldId id="261" r:id="rId7"/>
    <p:sldId id="262" r:id="rId8"/>
    <p:sldId id="263" r:id="rId9"/>
    <p:sldId id="264" r:id="rId10"/>
    <p:sldId id="265" r:id="rId11"/>
    <p:sldId id="266"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92" autoAdjust="0"/>
    <p:restoredTop sz="94660"/>
  </p:normalViewPr>
  <p:slideViewPr>
    <p:cSldViewPr snapToGrid="0">
      <p:cViewPr>
        <p:scale>
          <a:sx n="110" d="100"/>
          <a:sy n="110" d="100"/>
        </p:scale>
        <p:origin x="1570"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F1B0-FC7B-31C3-E1BA-FED05D1A2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E6AD0A-4D4D-B0D6-3FBF-E050F6166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10CDD-A15B-4FA4-D56F-DD77680582DB}"/>
              </a:ext>
            </a:extLst>
          </p:cNvPr>
          <p:cNvSpPr>
            <a:spLocks noGrp="1"/>
          </p:cNvSpPr>
          <p:nvPr>
            <p:ph type="dt" sz="half" idx="10"/>
          </p:nvPr>
        </p:nvSpPr>
        <p:spPr/>
        <p:txBody>
          <a:bodyPr/>
          <a:lstStyle/>
          <a:p>
            <a:fld id="{0D2C11C4-2768-4E5A-8391-FA4A73ED8EA2}" type="datetimeFigureOut">
              <a:rPr lang="en-US" smtClean="0"/>
              <a:t>12/16/2024</a:t>
            </a:fld>
            <a:endParaRPr lang="en-US"/>
          </a:p>
        </p:txBody>
      </p:sp>
      <p:sp>
        <p:nvSpPr>
          <p:cNvPr id="5" name="Footer Placeholder 4">
            <a:extLst>
              <a:ext uri="{FF2B5EF4-FFF2-40B4-BE49-F238E27FC236}">
                <a16:creationId xmlns:a16="http://schemas.microsoft.com/office/drawing/2014/main" id="{685687AF-0ABD-2EA1-F4E2-7C0D7D5B2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690AB-0BF1-2FEA-5C74-209557ED5F6F}"/>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1492665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B9934-44A4-FAE1-6909-917182EB7A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DE5A6D-AEA2-61AE-185B-8BEEA735F5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54921-D04D-DE8C-83AA-5A467EAACDBC}"/>
              </a:ext>
            </a:extLst>
          </p:cNvPr>
          <p:cNvSpPr>
            <a:spLocks noGrp="1"/>
          </p:cNvSpPr>
          <p:nvPr>
            <p:ph type="dt" sz="half" idx="10"/>
          </p:nvPr>
        </p:nvSpPr>
        <p:spPr/>
        <p:txBody>
          <a:bodyPr/>
          <a:lstStyle/>
          <a:p>
            <a:fld id="{0D2C11C4-2768-4E5A-8391-FA4A73ED8EA2}" type="datetimeFigureOut">
              <a:rPr lang="en-US" smtClean="0"/>
              <a:t>12/16/2024</a:t>
            </a:fld>
            <a:endParaRPr lang="en-US"/>
          </a:p>
        </p:txBody>
      </p:sp>
      <p:sp>
        <p:nvSpPr>
          <p:cNvPr id="5" name="Footer Placeholder 4">
            <a:extLst>
              <a:ext uri="{FF2B5EF4-FFF2-40B4-BE49-F238E27FC236}">
                <a16:creationId xmlns:a16="http://schemas.microsoft.com/office/drawing/2014/main" id="{FC0454E8-06BA-015D-AC18-5689223947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C7EA6-F77E-EA73-B938-71333D816858}"/>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186987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38B607-87FD-0DEC-C8EC-0CFC801BE2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37F13B-9DA4-08E8-53D1-888D21F34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952C1-60BF-B0A7-5255-E029EE5F29C4}"/>
              </a:ext>
            </a:extLst>
          </p:cNvPr>
          <p:cNvSpPr>
            <a:spLocks noGrp="1"/>
          </p:cNvSpPr>
          <p:nvPr>
            <p:ph type="dt" sz="half" idx="10"/>
          </p:nvPr>
        </p:nvSpPr>
        <p:spPr/>
        <p:txBody>
          <a:bodyPr/>
          <a:lstStyle/>
          <a:p>
            <a:fld id="{0D2C11C4-2768-4E5A-8391-FA4A73ED8EA2}" type="datetimeFigureOut">
              <a:rPr lang="en-US" smtClean="0"/>
              <a:t>12/16/2024</a:t>
            </a:fld>
            <a:endParaRPr lang="en-US"/>
          </a:p>
        </p:txBody>
      </p:sp>
      <p:sp>
        <p:nvSpPr>
          <p:cNvPr id="5" name="Footer Placeholder 4">
            <a:extLst>
              <a:ext uri="{FF2B5EF4-FFF2-40B4-BE49-F238E27FC236}">
                <a16:creationId xmlns:a16="http://schemas.microsoft.com/office/drawing/2014/main" id="{A7B3F5EE-D8D7-D2AC-1A1C-59502A61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0F04FC-2430-B297-1882-7CD8134C97DE}"/>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69128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3210-F43A-A6B4-C536-ED5FF2BBFC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B9AE5-D4DE-80D1-F96C-29C096E668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5FDA4-6E59-8043-FFF3-2648A1442917}"/>
              </a:ext>
            </a:extLst>
          </p:cNvPr>
          <p:cNvSpPr>
            <a:spLocks noGrp="1"/>
          </p:cNvSpPr>
          <p:nvPr>
            <p:ph type="dt" sz="half" idx="10"/>
          </p:nvPr>
        </p:nvSpPr>
        <p:spPr/>
        <p:txBody>
          <a:bodyPr/>
          <a:lstStyle/>
          <a:p>
            <a:fld id="{0D2C11C4-2768-4E5A-8391-FA4A73ED8EA2}" type="datetimeFigureOut">
              <a:rPr lang="en-US" smtClean="0"/>
              <a:t>12/16/2024</a:t>
            </a:fld>
            <a:endParaRPr lang="en-US"/>
          </a:p>
        </p:txBody>
      </p:sp>
      <p:sp>
        <p:nvSpPr>
          <p:cNvPr id="5" name="Footer Placeholder 4">
            <a:extLst>
              <a:ext uri="{FF2B5EF4-FFF2-40B4-BE49-F238E27FC236}">
                <a16:creationId xmlns:a16="http://schemas.microsoft.com/office/drawing/2014/main" id="{361630F9-6703-F963-0695-AC039BDF3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0131B-9F5B-C7D3-2E00-BE39C3267D9C}"/>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821721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2938-48DE-DC84-FBA5-3DCE360C6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7DE2CF-662F-BF57-187E-97FD464DD1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64A27C-5570-8720-7C83-22C60E692948}"/>
              </a:ext>
            </a:extLst>
          </p:cNvPr>
          <p:cNvSpPr>
            <a:spLocks noGrp="1"/>
          </p:cNvSpPr>
          <p:nvPr>
            <p:ph type="dt" sz="half" idx="10"/>
          </p:nvPr>
        </p:nvSpPr>
        <p:spPr/>
        <p:txBody>
          <a:bodyPr/>
          <a:lstStyle/>
          <a:p>
            <a:fld id="{0D2C11C4-2768-4E5A-8391-FA4A73ED8EA2}" type="datetimeFigureOut">
              <a:rPr lang="en-US" smtClean="0"/>
              <a:t>12/16/2024</a:t>
            </a:fld>
            <a:endParaRPr lang="en-US"/>
          </a:p>
        </p:txBody>
      </p:sp>
      <p:sp>
        <p:nvSpPr>
          <p:cNvPr id="5" name="Footer Placeholder 4">
            <a:extLst>
              <a:ext uri="{FF2B5EF4-FFF2-40B4-BE49-F238E27FC236}">
                <a16:creationId xmlns:a16="http://schemas.microsoft.com/office/drawing/2014/main" id="{05770B45-69AF-CDCC-9C64-060631F96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C2C0A-9EEF-9916-D8A8-F3336EC11118}"/>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96439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B6C4-D856-5630-4CA0-CA75D503E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91C94-36E3-EF04-2FC4-695B49F807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DB1447-FE39-EB82-ABEB-0B9E8DAD07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6249E-6800-741D-2E9B-7B017849E950}"/>
              </a:ext>
            </a:extLst>
          </p:cNvPr>
          <p:cNvSpPr>
            <a:spLocks noGrp="1"/>
          </p:cNvSpPr>
          <p:nvPr>
            <p:ph type="dt" sz="half" idx="10"/>
          </p:nvPr>
        </p:nvSpPr>
        <p:spPr/>
        <p:txBody>
          <a:bodyPr/>
          <a:lstStyle/>
          <a:p>
            <a:fld id="{0D2C11C4-2768-4E5A-8391-FA4A73ED8EA2}" type="datetimeFigureOut">
              <a:rPr lang="en-US" smtClean="0"/>
              <a:t>12/16/2024</a:t>
            </a:fld>
            <a:endParaRPr lang="en-US"/>
          </a:p>
        </p:txBody>
      </p:sp>
      <p:sp>
        <p:nvSpPr>
          <p:cNvPr id="6" name="Footer Placeholder 5">
            <a:extLst>
              <a:ext uri="{FF2B5EF4-FFF2-40B4-BE49-F238E27FC236}">
                <a16:creationId xmlns:a16="http://schemas.microsoft.com/office/drawing/2014/main" id="{388ADDC8-575C-1D9B-74D5-9456DFC54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83EF61-F6A6-5548-196A-76AC6642B9A5}"/>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60084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5099-76BD-09A7-B3D8-E5F70EE0DC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63D7CD-7085-1B20-2498-111069AD29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A8AC95-B374-F488-233F-27939A8C0C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F58D24-6F56-D17B-BB3E-C46AADECF5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4E6BA2-E0D7-EA65-49C0-7A4AC2ECD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55389-67F7-1158-CC92-9883B92FE6EF}"/>
              </a:ext>
            </a:extLst>
          </p:cNvPr>
          <p:cNvSpPr>
            <a:spLocks noGrp="1"/>
          </p:cNvSpPr>
          <p:nvPr>
            <p:ph type="dt" sz="half" idx="10"/>
          </p:nvPr>
        </p:nvSpPr>
        <p:spPr/>
        <p:txBody>
          <a:bodyPr/>
          <a:lstStyle/>
          <a:p>
            <a:fld id="{0D2C11C4-2768-4E5A-8391-FA4A73ED8EA2}" type="datetimeFigureOut">
              <a:rPr lang="en-US" smtClean="0"/>
              <a:t>12/16/2024</a:t>
            </a:fld>
            <a:endParaRPr lang="en-US"/>
          </a:p>
        </p:txBody>
      </p:sp>
      <p:sp>
        <p:nvSpPr>
          <p:cNvPr id="8" name="Footer Placeholder 7">
            <a:extLst>
              <a:ext uri="{FF2B5EF4-FFF2-40B4-BE49-F238E27FC236}">
                <a16:creationId xmlns:a16="http://schemas.microsoft.com/office/drawing/2014/main" id="{AFA65B72-B504-F545-D685-80A99EAAD4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BFCC06-06BF-BFB7-B64A-0673A30F4923}"/>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1979910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9EA8-D2E2-845B-0E56-D2B73A583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712793-9601-CEDD-EAF6-8438E63A619D}"/>
              </a:ext>
            </a:extLst>
          </p:cNvPr>
          <p:cNvSpPr>
            <a:spLocks noGrp="1"/>
          </p:cNvSpPr>
          <p:nvPr>
            <p:ph type="dt" sz="half" idx="10"/>
          </p:nvPr>
        </p:nvSpPr>
        <p:spPr/>
        <p:txBody>
          <a:bodyPr/>
          <a:lstStyle/>
          <a:p>
            <a:fld id="{0D2C11C4-2768-4E5A-8391-FA4A73ED8EA2}" type="datetimeFigureOut">
              <a:rPr lang="en-US" smtClean="0"/>
              <a:t>12/16/2024</a:t>
            </a:fld>
            <a:endParaRPr lang="en-US"/>
          </a:p>
        </p:txBody>
      </p:sp>
      <p:sp>
        <p:nvSpPr>
          <p:cNvPr id="4" name="Footer Placeholder 3">
            <a:extLst>
              <a:ext uri="{FF2B5EF4-FFF2-40B4-BE49-F238E27FC236}">
                <a16:creationId xmlns:a16="http://schemas.microsoft.com/office/drawing/2014/main" id="{65E6FC70-FFDE-262F-C483-620D3FDBB2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787204-1A8D-E5C6-7344-1D80B83EB443}"/>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33242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7DE2A7-4568-9AD7-C2CD-0BCB9B056F21}"/>
              </a:ext>
            </a:extLst>
          </p:cNvPr>
          <p:cNvSpPr>
            <a:spLocks noGrp="1"/>
          </p:cNvSpPr>
          <p:nvPr>
            <p:ph type="dt" sz="half" idx="10"/>
          </p:nvPr>
        </p:nvSpPr>
        <p:spPr/>
        <p:txBody>
          <a:bodyPr/>
          <a:lstStyle/>
          <a:p>
            <a:fld id="{0D2C11C4-2768-4E5A-8391-FA4A73ED8EA2}" type="datetimeFigureOut">
              <a:rPr lang="en-US" smtClean="0"/>
              <a:t>12/16/2024</a:t>
            </a:fld>
            <a:endParaRPr lang="en-US"/>
          </a:p>
        </p:txBody>
      </p:sp>
      <p:sp>
        <p:nvSpPr>
          <p:cNvPr id="3" name="Footer Placeholder 2">
            <a:extLst>
              <a:ext uri="{FF2B5EF4-FFF2-40B4-BE49-F238E27FC236}">
                <a16:creationId xmlns:a16="http://schemas.microsoft.com/office/drawing/2014/main" id="{8619E66A-00A8-D33A-9ADF-AE6AFE20E2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D0D6D7-4802-8E12-2046-81D660C9C786}"/>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999345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27B2-194B-EB50-3198-BB4BBC371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BDF0E0-6CAA-26D2-18B5-D656401338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57834C-4167-B344-9F03-2E2B90DD7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ADD56B-8941-99E4-FE71-30AED3B76263}"/>
              </a:ext>
            </a:extLst>
          </p:cNvPr>
          <p:cNvSpPr>
            <a:spLocks noGrp="1"/>
          </p:cNvSpPr>
          <p:nvPr>
            <p:ph type="dt" sz="half" idx="10"/>
          </p:nvPr>
        </p:nvSpPr>
        <p:spPr/>
        <p:txBody>
          <a:bodyPr/>
          <a:lstStyle/>
          <a:p>
            <a:fld id="{0D2C11C4-2768-4E5A-8391-FA4A73ED8EA2}" type="datetimeFigureOut">
              <a:rPr lang="en-US" smtClean="0"/>
              <a:t>12/16/2024</a:t>
            </a:fld>
            <a:endParaRPr lang="en-US"/>
          </a:p>
        </p:txBody>
      </p:sp>
      <p:sp>
        <p:nvSpPr>
          <p:cNvPr id="6" name="Footer Placeholder 5">
            <a:extLst>
              <a:ext uri="{FF2B5EF4-FFF2-40B4-BE49-F238E27FC236}">
                <a16:creationId xmlns:a16="http://schemas.microsoft.com/office/drawing/2014/main" id="{0310E737-92EC-F540-0047-502601121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DDBF57-6331-DC58-79AA-190BA70A0C97}"/>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57251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60BF-E507-0767-57B7-AF9D7CA520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173704-0C41-0020-1827-942C5E083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7BE068-EB76-1336-0A1E-D330BCEC3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BA29E-ADFB-FA94-4357-943078C1182C}"/>
              </a:ext>
            </a:extLst>
          </p:cNvPr>
          <p:cNvSpPr>
            <a:spLocks noGrp="1"/>
          </p:cNvSpPr>
          <p:nvPr>
            <p:ph type="dt" sz="half" idx="10"/>
          </p:nvPr>
        </p:nvSpPr>
        <p:spPr/>
        <p:txBody>
          <a:bodyPr/>
          <a:lstStyle/>
          <a:p>
            <a:fld id="{0D2C11C4-2768-4E5A-8391-FA4A73ED8EA2}" type="datetimeFigureOut">
              <a:rPr lang="en-US" smtClean="0"/>
              <a:t>12/16/2024</a:t>
            </a:fld>
            <a:endParaRPr lang="en-US"/>
          </a:p>
        </p:txBody>
      </p:sp>
      <p:sp>
        <p:nvSpPr>
          <p:cNvPr id="6" name="Footer Placeholder 5">
            <a:extLst>
              <a:ext uri="{FF2B5EF4-FFF2-40B4-BE49-F238E27FC236}">
                <a16:creationId xmlns:a16="http://schemas.microsoft.com/office/drawing/2014/main" id="{904F2265-A4BB-5320-8105-DDBB85DD7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621C5-F4CB-211D-A0EE-AAD71652B8EF}"/>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728610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9DEBF-2916-87F9-12C5-7B17F159C5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0085D2-15F7-6D0C-30AE-759671ED6B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0E274-BD0C-CA86-B29B-521AF25F0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2C11C4-2768-4E5A-8391-FA4A73ED8EA2}" type="datetimeFigureOut">
              <a:rPr lang="en-US" smtClean="0"/>
              <a:t>12/16/2024</a:t>
            </a:fld>
            <a:endParaRPr lang="en-US"/>
          </a:p>
        </p:txBody>
      </p:sp>
      <p:sp>
        <p:nvSpPr>
          <p:cNvPr id="5" name="Footer Placeholder 4">
            <a:extLst>
              <a:ext uri="{FF2B5EF4-FFF2-40B4-BE49-F238E27FC236}">
                <a16:creationId xmlns:a16="http://schemas.microsoft.com/office/drawing/2014/main" id="{170CC83A-C960-832A-3A3E-2C001630DD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7D317B-5A6B-D6EC-4344-A35969DE9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A5FC0A-4CB2-4C1E-91F1-5DFBC1DE4171}" type="slidenum">
              <a:rPr lang="en-US" smtClean="0"/>
              <a:t>‹#›</a:t>
            </a:fld>
            <a:endParaRPr lang="en-US"/>
          </a:p>
        </p:txBody>
      </p:sp>
    </p:spTree>
    <p:extLst>
      <p:ext uri="{BB962C8B-B14F-4D97-AF65-F5344CB8AC3E}">
        <p14:creationId xmlns:p14="http://schemas.microsoft.com/office/powerpoint/2010/main" val="2531125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plash of colors on a white surface">
            <a:extLst>
              <a:ext uri="{FF2B5EF4-FFF2-40B4-BE49-F238E27FC236}">
                <a16:creationId xmlns:a16="http://schemas.microsoft.com/office/drawing/2014/main" id="{A50EB32A-25A9-D33B-D422-556A3950163C}"/>
              </a:ext>
            </a:extLst>
          </p:cNvPr>
          <p:cNvPicPr>
            <a:picLocks noChangeAspect="1"/>
          </p:cNvPicPr>
          <p:nvPr/>
        </p:nvPicPr>
        <p:blipFill rotWithShape="1">
          <a:blip r:embed="rId2"/>
          <a:srcRect t="2397" b="22603"/>
          <a:stretch/>
        </p:blipFill>
        <p:spPr>
          <a:xfrm>
            <a:off x="20" y="10"/>
            <a:ext cx="12191980" cy="6857990"/>
          </a:xfrm>
          <a:custGeom>
            <a:avLst/>
            <a:gdLst/>
            <a:ahLst/>
            <a:cxnLst/>
            <a:rect l="l" t="t" r="r" b="b"/>
            <a:pathLst>
              <a:path w="12192000" h="6858000">
                <a:moveTo>
                  <a:pt x="5712609" y="3740816"/>
                </a:moveTo>
                <a:cubicBezTo>
                  <a:pt x="5738974" y="3758821"/>
                  <a:pt x="5765337" y="3776826"/>
                  <a:pt x="5791702" y="3794831"/>
                </a:cubicBezTo>
                <a:cubicBezTo>
                  <a:pt x="5776911" y="3790330"/>
                  <a:pt x="5760836" y="3785829"/>
                  <a:pt x="5745403" y="3781327"/>
                </a:cubicBezTo>
                <a:cubicBezTo>
                  <a:pt x="5732542" y="3770394"/>
                  <a:pt x="5719038" y="3760108"/>
                  <a:pt x="5706178" y="3748531"/>
                </a:cubicBezTo>
                <a:cubicBezTo>
                  <a:pt x="5708106" y="3745959"/>
                  <a:pt x="5710678" y="3743389"/>
                  <a:pt x="5712609" y="3740816"/>
                </a:cubicBezTo>
                <a:close/>
                <a:moveTo>
                  <a:pt x="6185882" y="2838635"/>
                </a:moveTo>
                <a:cubicBezTo>
                  <a:pt x="6344070" y="2946665"/>
                  <a:pt x="6502257" y="3055338"/>
                  <a:pt x="6660444" y="3163369"/>
                </a:cubicBezTo>
                <a:cubicBezTo>
                  <a:pt x="6657871" y="3165941"/>
                  <a:pt x="6655942" y="3168513"/>
                  <a:pt x="6653370" y="3171086"/>
                </a:cubicBezTo>
                <a:cubicBezTo>
                  <a:pt x="6479751" y="3079774"/>
                  <a:pt x="6315776" y="2978175"/>
                  <a:pt x="6185882" y="2838635"/>
                </a:cubicBezTo>
                <a:close/>
                <a:moveTo>
                  <a:pt x="0" y="0"/>
                </a:moveTo>
                <a:lnTo>
                  <a:pt x="12192000" y="0"/>
                </a:lnTo>
                <a:lnTo>
                  <a:pt x="12192000" y="3164490"/>
                </a:lnTo>
                <a:lnTo>
                  <a:pt x="11988395" y="3196744"/>
                </a:lnTo>
                <a:cubicBezTo>
                  <a:pt x="11473771" y="3266864"/>
                  <a:pt x="10861963" y="3302908"/>
                  <a:pt x="10185568" y="3253395"/>
                </a:cubicBezTo>
                <a:cubicBezTo>
                  <a:pt x="10116120" y="3248250"/>
                  <a:pt x="10050531" y="3245034"/>
                  <a:pt x="9983655" y="3242463"/>
                </a:cubicBezTo>
                <a:cubicBezTo>
                  <a:pt x="9392061" y="3216097"/>
                  <a:pt x="8811401" y="3203236"/>
                  <a:pt x="8566404" y="3171728"/>
                </a:cubicBezTo>
                <a:cubicBezTo>
                  <a:pt x="8374779" y="3146650"/>
                  <a:pt x="7394792" y="2934448"/>
                  <a:pt x="7107354" y="2755040"/>
                </a:cubicBezTo>
                <a:cubicBezTo>
                  <a:pt x="6813486" y="2571132"/>
                  <a:pt x="6536339" y="2367932"/>
                  <a:pt x="6260475" y="2164090"/>
                </a:cubicBezTo>
                <a:cubicBezTo>
                  <a:pt x="6140870" y="2075993"/>
                  <a:pt x="6013549" y="1995614"/>
                  <a:pt x="5905518" y="1894658"/>
                </a:cubicBezTo>
                <a:cubicBezTo>
                  <a:pt x="5797490" y="1793059"/>
                  <a:pt x="5694605" y="1687600"/>
                  <a:pt x="5577572" y="1593717"/>
                </a:cubicBezTo>
                <a:cubicBezTo>
                  <a:pt x="5544133" y="1566709"/>
                  <a:pt x="5510696" y="1537773"/>
                  <a:pt x="5461824" y="1533271"/>
                </a:cubicBezTo>
                <a:cubicBezTo>
                  <a:pt x="5450893" y="1531985"/>
                  <a:pt x="5439318" y="1532628"/>
                  <a:pt x="5428386" y="1533913"/>
                </a:cubicBezTo>
                <a:cubicBezTo>
                  <a:pt x="5416169" y="1535200"/>
                  <a:pt x="5406523" y="1541630"/>
                  <a:pt x="5402021" y="1552562"/>
                </a:cubicBezTo>
                <a:cubicBezTo>
                  <a:pt x="5397521" y="1564781"/>
                  <a:pt x="5405238" y="1571853"/>
                  <a:pt x="5414239" y="1578283"/>
                </a:cubicBezTo>
                <a:cubicBezTo>
                  <a:pt x="5420670" y="1582785"/>
                  <a:pt x="5427099" y="1589859"/>
                  <a:pt x="5435459" y="1591144"/>
                </a:cubicBezTo>
                <a:cubicBezTo>
                  <a:pt x="5488833" y="1598861"/>
                  <a:pt x="5508766" y="1638086"/>
                  <a:pt x="5533844" y="1672809"/>
                </a:cubicBezTo>
                <a:cubicBezTo>
                  <a:pt x="5544776" y="1687600"/>
                  <a:pt x="5556350" y="1699175"/>
                  <a:pt x="5536417" y="1720394"/>
                </a:cubicBezTo>
                <a:cubicBezTo>
                  <a:pt x="5519055" y="1739042"/>
                  <a:pt x="5537059" y="1748689"/>
                  <a:pt x="5555063" y="1753834"/>
                </a:cubicBezTo>
                <a:cubicBezTo>
                  <a:pt x="5580142" y="1760906"/>
                  <a:pt x="5609722" y="1759621"/>
                  <a:pt x="5638015" y="1782770"/>
                </a:cubicBezTo>
                <a:cubicBezTo>
                  <a:pt x="5531915" y="1784699"/>
                  <a:pt x="5486902" y="1723611"/>
                  <a:pt x="5438676" y="1667022"/>
                </a:cubicBezTo>
                <a:cubicBezTo>
                  <a:pt x="5420670" y="1646446"/>
                  <a:pt x="5408453" y="1622010"/>
                  <a:pt x="5393019" y="1598861"/>
                </a:cubicBezTo>
                <a:cubicBezTo>
                  <a:pt x="5373728" y="1570568"/>
                  <a:pt x="5351221" y="1569281"/>
                  <a:pt x="5322928" y="1594359"/>
                </a:cubicBezTo>
                <a:cubicBezTo>
                  <a:pt x="5297850" y="1616865"/>
                  <a:pt x="5285633" y="1614937"/>
                  <a:pt x="5277274" y="1584070"/>
                </a:cubicBezTo>
                <a:cubicBezTo>
                  <a:pt x="5264412" y="1535843"/>
                  <a:pt x="5234831" y="1501763"/>
                  <a:pt x="5184674" y="1484401"/>
                </a:cubicBezTo>
                <a:cubicBezTo>
                  <a:pt x="5179209" y="1482471"/>
                  <a:pt x="5173101" y="1479417"/>
                  <a:pt x="5167072" y="1478372"/>
                </a:cubicBezTo>
                <a:cubicBezTo>
                  <a:pt x="5161044" y="1477327"/>
                  <a:pt x="5155097" y="1478292"/>
                  <a:pt x="5149951" y="1484401"/>
                </a:cubicBezTo>
                <a:cubicBezTo>
                  <a:pt x="5140950" y="1494688"/>
                  <a:pt x="5148664" y="1506907"/>
                  <a:pt x="5155097" y="1515909"/>
                </a:cubicBezTo>
                <a:cubicBezTo>
                  <a:pt x="5166670" y="1531985"/>
                  <a:pt x="5176959" y="1547417"/>
                  <a:pt x="5181461" y="1566709"/>
                </a:cubicBezTo>
                <a:cubicBezTo>
                  <a:pt x="5184674" y="1579570"/>
                  <a:pt x="5187891" y="1593717"/>
                  <a:pt x="5178887" y="1603361"/>
                </a:cubicBezTo>
                <a:cubicBezTo>
                  <a:pt x="5141592" y="1644516"/>
                  <a:pt x="5168600" y="1663807"/>
                  <a:pt x="5200752" y="1685671"/>
                </a:cubicBezTo>
                <a:cubicBezTo>
                  <a:pt x="5245120" y="1715251"/>
                  <a:pt x="5262482" y="1758976"/>
                  <a:pt x="5252195" y="1811063"/>
                </a:cubicBezTo>
                <a:cubicBezTo>
                  <a:pt x="5248335" y="1832284"/>
                  <a:pt x="5250909" y="1845143"/>
                  <a:pt x="5277274" y="1844501"/>
                </a:cubicBezTo>
                <a:cubicBezTo>
                  <a:pt x="5287560" y="1844501"/>
                  <a:pt x="5290133" y="1851575"/>
                  <a:pt x="5293993" y="1859290"/>
                </a:cubicBezTo>
                <a:cubicBezTo>
                  <a:pt x="5376299" y="2041270"/>
                  <a:pt x="5495262" y="2200743"/>
                  <a:pt x="5634802" y="2347356"/>
                </a:cubicBezTo>
                <a:cubicBezTo>
                  <a:pt x="5747976" y="2466318"/>
                  <a:pt x="5872725" y="2573704"/>
                  <a:pt x="6001975" y="2677877"/>
                </a:cubicBezTo>
                <a:cubicBezTo>
                  <a:pt x="6005832" y="2681092"/>
                  <a:pt x="6009691" y="2684949"/>
                  <a:pt x="6011621" y="2691379"/>
                </a:cubicBezTo>
                <a:cubicBezTo>
                  <a:pt x="5950533" y="2678520"/>
                  <a:pt x="5897804" y="2652154"/>
                  <a:pt x="5847002" y="2622575"/>
                </a:cubicBezTo>
                <a:cubicBezTo>
                  <a:pt x="5711965" y="2544125"/>
                  <a:pt x="5598147" y="2442525"/>
                  <a:pt x="5483045" y="2342854"/>
                </a:cubicBezTo>
                <a:cubicBezTo>
                  <a:pt x="5412953" y="2281765"/>
                  <a:pt x="5340933" y="2222606"/>
                  <a:pt x="5263769" y="2168592"/>
                </a:cubicBezTo>
                <a:cubicBezTo>
                  <a:pt x="5250909" y="2159588"/>
                  <a:pt x="5241905" y="2148014"/>
                  <a:pt x="5232904" y="2136439"/>
                </a:cubicBezTo>
                <a:cubicBezTo>
                  <a:pt x="5227759" y="2130010"/>
                  <a:pt x="5221329" y="2124222"/>
                  <a:pt x="5211040" y="2126795"/>
                </a:cubicBezTo>
                <a:cubicBezTo>
                  <a:pt x="5198180" y="2130010"/>
                  <a:pt x="5196893" y="2139654"/>
                  <a:pt x="5195606" y="2149301"/>
                </a:cubicBezTo>
                <a:cubicBezTo>
                  <a:pt x="5191749" y="2180166"/>
                  <a:pt x="5200108" y="2207817"/>
                  <a:pt x="5216185" y="2234181"/>
                </a:cubicBezTo>
                <a:cubicBezTo>
                  <a:pt x="5257983" y="2301699"/>
                  <a:pt x="5319713" y="2353786"/>
                  <a:pt x="5383373" y="2403300"/>
                </a:cubicBezTo>
                <a:cubicBezTo>
                  <a:pt x="5465682" y="2466961"/>
                  <a:pt x="5545418" y="2533193"/>
                  <a:pt x="5618083" y="2605857"/>
                </a:cubicBezTo>
                <a:cubicBezTo>
                  <a:pt x="5623226" y="2611001"/>
                  <a:pt x="5632871" y="2614216"/>
                  <a:pt x="5629656" y="2629005"/>
                </a:cubicBezTo>
                <a:cubicBezTo>
                  <a:pt x="5584001" y="2594925"/>
                  <a:pt x="5540917" y="2561487"/>
                  <a:pt x="5497192" y="2529334"/>
                </a:cubicBezTo>
                <a:cubicBezTo>
                  <a:pt x="5454108" y="2497183"/>
                  <a:pt x="5410380" y="2465031"/>
                  <a:pt x="5367298" y="2433523"/>
                </a:cubicBezTo>
                <a:cubicBezTo>
                  <a:pt x="5357008" y="2425806"/>
                  <a:pt x="5346076" y="2414874"/>
                  <a:pt x="5331288" y="2424520"/>
                </a:cubicBezTo>
                <a:cubicBezTo>
                  <a:pt x="5315856" y="2434165"/>
                  <a:pt x="5317785" y="2450242"/>
                  <a:pt x="5321643" y="2463101"/>
                </a:cubicBezTo>
                <a:cubicBezTo>
                  <a:pt x="5333859" y="2501041"/>
                  <a:pt x="5355081" y="2534479"/>
                  <a:pt x="5383373" y="2564059"/>
                </a:cubicBezTo>
                <a:cubicBezTo>
                  <a:pt x="5479829" y="2661801"/>
                  <a:pt x="5591073" y="2746038"/>
                  <a:pt x="5694605" y="2837349"/>
                </a:cubicBezTo>
                <a:cubicBezTo>
                  <a:pt x="5750548" y="2886864"/>
                  <a:pt x="5801990" y="2939593"/>
                  <a:pt x="5850861" y="2994249"/>
                </a:cubicBezTo>
                <a:cubicBezTo>
                  <a:pt x="5861793" y="3006469"/>
                  <a:pt x="5861149" y="3018043"/>
                  <a:pt x="5857934" y="3032189"/>
                </a:cubicBezTo>
                <a:cubicBezTo>
                  <a:pt x="5845076" y="3089421"/>
                  <a:pt x="5865008" y="3108711"/>
                  <a:pt x="5929311" y="3097780"/>
                </a:cubicBezTo>
                <a:cubicBezTo>
                  <a:pt x="5949246" y="3094563"/>
                  <a:pt x="5962750" y="3097780"/>
                  <a:pt x="5974966" y="3111282"/>
                </a:cubicBezTo>
                <a:cubicBezTo>
                  <a:pt x="6122866" y="3278472"/>
                  <a:pt x="6297771" y="3419297"/>
                  <a:pt x="6488753" y="3544689"/>
                </a:cubicBezTo>
                <a:cubicBezTo>
                  <a:pt x="6566560" y="3595488"/>
                  <a:pt x="6646940" y="3643718"/>
                  <a:pt x="6728605" y="3688730"/>
                </a:cubicBezTo>
                <a:cubicBezTo>
                  <a:pt x="6728605" y="3691945"/>
                  <a:pt x="6728605" y="3695804"/>
                  <a:pt x="6728605" y="3699019"/>
                </a:cubicBezTo>
                <a:cubicBezTo>
                  <a:pt x="6727962" y="3703519"/>
                  <a:pt x="6727320" y="3706091"/>
                  <a:pt x="6726677" y="3709950"/>
                </a:cubicBezTo>
                <a:cubicBezTo>
                  <a:pt x="6611573" y="3640502"/>
                  <a:pt x="6497754" y="3569125"/>
                  <a:pt x="6386510" y="3493890"/>
                </a:cubicBezTo>
                <a:cubicBezTo>
                  <a:pt x="6084927" y="3290048"/>
                  <a:pt x="5796845" y="3071415"/>
                  <a:pt x="5504264" y="2857926"/>
                </a:cubicBezTo>
                <a:cubicBezTo>
                  <a:pt x="5405879" y="2785906"/>
                  <a:pt x="5328073" y="2693952"/>
                  <a:pt x="5239333" y="2612929"/>
                </a:cubicBezTo>
                <a:cubicBezTo>
                  <a:pt x="5180174" y="2558915"/>
                  <a:pt x="5123586" y="2502328"/>
                  <a:pt x="5054783" y="2457958"/>
                </a:cubicBezTo>
                <a:cubicBezTo>
                  <a:pt x="5026489" y="2439952"/>
                  <a:pt x="4996909" y="2423876"/>
                  <a:pt x="4958969" y="2428378"/>
                </a:cubicBezTo>
                <a:cubicBezTo>
                  <a:pt x="4944180" y="2430308"/>
                  <a:pt x="4927460" y="2434165"/>
                  <a:pt x="4922316" y="2450884"/>
                </a:cubicBezTo>
                <a:cubicBezTo>
                  <a:pt x="4917814" y="2467603"/>
                  <a:pt x="4931318" y="2475320"/>
                  <a:pt x="4943538" y="2482393"/>
                </a:cubicBezTo>
                <a:cubicBezTo>
                  <a:pt x="4946752" y="2484322"/>
                  <a:pt x="4949967" y="2486895"/>
                  <a:pt x="4953183" y="2486895"/>
                </a:cubicBezTo>
                <a:cubicBezTo>
                  <a:pt x="5014271" y="2490752"/>
                  <a:pt x="5028418" y="2539623"/>
                  <a:pt x="5057355" y="2574991"/>
                </a:cubicBezTo>
                <a:cubicBezTo>
                  <a:pt x="5066357" y="2585923"/>
                  <a:pt x="5066999" y="2596854"/>
                  <a:pt x="5057355" y="2609714"/>
                </a:cubicBezTo>
                <a:cubicBezTo>
                  <a:pt x="5039991" y="2632863"/>
                  <a:pt x="5052210" y="2643152"/>
                  <a:pt x="5075359" y="2649582"/>
                </a:cubicBezTo>
                <a:cubicBezTo>
                  <a:pt x="5098507" y="2656013"/>
                  <a:pt x="5123586" y="2657941"/>
                  <a:pt x="5148664" y="2672732"/>
                </a:cubicBezTo>
                <a:cubicBezTo>
                  <a:pt x="5108797" y="2684949"/>
                  <a:pt x="5081147" y="2672090"/>
                  <a:pt x="5055425" y="2656013"/>
                </a:cubicBezTo>
                <a:cubicBezTo>
                  <a:pt x="4997552" y="2620646"/>
                  <a:pt x="4960257" y="2568559"/>
                  <a:pt x="4924888" y="2515188"/>
                </a:cubicBezTo>
                <a:cubicBezTo>
                  <a:pt x="4917814" y="2504899"/>
                  <a:pt x="4912027" y="2493324"/>
                  <a:pt x="4902382" y="2484965"/>
                </a:cubicBezTo>
                <a:cubicBezTo>
                  <a:pt x="4884376" y="2468246"/>
                  <a:pt x="4865085" y="2466318"/>
                  <a:pt x="4843224" y="2486895"/>
                </a:cubicBezTo>
                <a:cubicBezTo>
                  <a:pt x="4814285" y="2513902"/>
                  <a:pt x="4803998" y="2511973"/>
                  <a:pt x="4794352" y="2477250"/>
                </a:cubicBezTo>
                <a:cubicBezTo>
                  <a:pt x="4781490" y="2430308"/>
                  <a:pt x="4752554" y="2397512"/>
                  <a:pt x="4703040" y="2380151"/>
                </a:cubicBezTo>
                <a:cubicBezTo>
                  <a:pt x="4692753" y="2376292"/>
                  <a:pt x="4681821" y="2371147"/>
                  <a:pt x="4670890" y="2379507"/>
                </a:cubicBezTo>
                <a:cubicBezTo>
                  <a:pt x="4659315" y="2389153"/>
                  <a:pt x="4667030" y="2398798"/>
                  <a:pt x="4671532" y="2407802"/>
                </a:cubicBezTo>
                <a:cubicBezTo>
                  <a:pt x="4677962" y="2421948"/>
                  <a:pt x="4685679" y="2436095"/>
                  <a:pt x="4691466" y="2450884"/>
                </a:cubicBezTo>
                <a:cubicBezTo>
                  <a:pt x="4701755" y="2474677"/>
                  <a:pt x="4703685" y="2499756"/>
                  <a:pt x="4684393" y="2522904"/>
                </a:cubicBezTo>
                <a:cubicBezTo>
                  <a:pt x="4670245" y="2539623"/>
                  <a:pt x="4671532" y="2550555"/>
                  <a:pt x="4690181" y="2562130"/>
                </a:cubicBezTo>
                <a:cubicBezTo>
                  <a:pt x="4749983" y="2598140"/>
                  <a:pt x="4787922" y="2645081"/>
                  <a:pt x="4767344" y="2718387"/>
                </a:cubicBezTo>
                <a:cubicBezTo>
                  <a:pt x="4764130" y="2728676"/>
                  <a:pt x="4767988" y="2738965"/>
                  <a:pt x="4780205" y="2738321"/>
                </a:cubicBezTo>
                <a:cubicBezTo>
                  <a:pt x="4807214" y="2736393"/>
                  <a:pt x="4811713" y="2753112"/>
                  <a:pt x="4819430" y="2770474"/>
                </a:cubicBezTo>
                <a:cubicBezTo>
                  <a:pt x="4894666" y="2937020"/>
                  <a:pt x="5003339" y="3082346"/>
                  <a:pt x="5128730" y="3218670"/>
                </a:cubicBezTo>
                <a:cubicBezTo>
                  <a:pt x="5252837" y="3353709"/>
                  <a:pt x="5392376" y="3474599"/>
                  <a:pt x="5540917" y="3590345"/>
                </a:cubicBezTo>
                <a:cubicBezTo>
                  <a:pt x="5499119" y="3586487"/>
                  <a:pt x="5445104" y="3562695"/>
                  <a:pt x="5393019" y="3535044"/>
                </a:cubicBezTo>
                <a:cubicBezTo>
                  <a:pt x="5255410" y="3461095"/>
                  <a:pt x="5142235" y="3360781"/>
                  <a:pt x="5027131" y="3262397"/>
                </a:cubicBezTo>
                <a:cubicBezTo>
                  <a:pt x="4946752" y="3193592"/>
                  <a:pt x="4868302" y="3122858"/>
                  <a:pt x="4778275" y="3063697"/>
                </a:cubicBezTo>
                <a:cubicBezTo>
                  <a:pt x="4767988" y="3057268"/>
                  <a:pt x="4760914" y="3048908"/>
                  <a:pt x="4755127" y="3038619"/>
                </a:cubicBezTo>
                <a:cubicBezTo>
                  <a:pt x="4749983" y="3029617"/>
                  <a:pt x="4742265" y="3021258"/>
                  <a:pt x="4728763" y="3025115"/>
                </a:cubicBezTo>
                <a:cubicBezTo>
                  <a:pt x="4715259" y="3029617"/>
                  <a:pt x="4713973" y="3041192"/>
                  <a:pt x="4713973" y="3051481"/>
                </a:cubicBezTo>
                <a:cubicBezTo>
                  <a:pt x="4715902" y="3090063"/>
                  <a:pt x="4726833" y="3124786"/>
                  <a:pt x="4750625" y="3155652"/>
                </a:cubicBezTo>
                <a:cubicBezTo>
                  <a:pt x="4796924" y="3217385"/>
                  <a:pt x="4858656" y="3265612"/>
                  <a:pt x="4920386" y="3313839"/>
                </a:cubicBezTo>
                <a:cubicBezTo>
                  <a:pt x="5005911" y="3380072"/>
                  <a:pt x="5085005" y="3452092"/>
                  <a:pt x="5156382" y="3532472"/>
                </a:cubicBezTo>
                <a:cubicBezTo>
                  <a:pt x="5104940" y="3493247"/>
                  <a:pt x="5053495" y="3453378"/>
                  <a:pt x="5001409" y="3414153"/>
                </a:cubicBezTo>
                <a:cubicBezTo>
                  <a:pt x="4962184" y="3384574"/>
                  <a:pt x="4921673" y="3356279"/>
                  <a:pt x="4881806" y="3327343"/>
                </a:cubicBezTo>
                <a:cubicBezTo>
                  <a:pt x="4872159" y="3320270"/>
                  <a:pt x="4861870" y="3312554"/>
                  <a:pt x="4848368" y="3322198"/>
                </a:cubicBezTo>
                <a:cubicBezTo>
                  <a:pt x="4836149" y="3330558"/>
                  <a:pt x="4838079" y="3342777"/>
                  <a:pt x="4840652" y="3354351"/>
                </a:cubicBezTo>
                <a:cubicBezTo>
                  <a:pt x="4850297" y="3400006"/>
                  <a:pt x="4877304" y="3436659"/>
                  <a:pt x="4910742" y="3469454"/>
                </a:cubicBezTo>
                <a:cubicBezTo>
                  <a:pt x="4951252" y="3508679"/>
                  <a:pt x="4993695" y="3545976"/>
                  <a:pt x="5037419" y="3583272"/>
                </a:cubicBezTo>
                <a:cubicBezTo>
                  <a:pt x="4990479" y="3572983"/>
                  <a:pt x="4943538" y="3562695"/>
                  <a:pt x="4896595" y="3554336"/>
                </a:cubicBezTo>
                <a:cubicBezTo>
                  <a:pt x="4917814" y="3628927"/>
                  <a:pt x="4967328" y="3643718"/>
                  <a:pt x="5011699" y="3655292"/>
                </a:cubicBezTo>
                <a:cubicBezTo>
                  <a:pt x="5071502" y="3670081"/>
                  <a:pt x="5128730" y="3688730"/>
                  <a:pt x="5185319" y="3709950"/>
                </a:cubicBezTo>
                <a:cubicBezTo>
                  <a:pt x="5209111" y="3731170"/>
                  <a:pt x="5232904" y="3751748"/>
                  <a:pt x="5256052" y="3773610"/>
                </a:cubicBezTo>
                <a:cubicBezTo>
                  <a:pt x="5279845" y="3796118"/>
                  <a:pt x="5302352" y="3818624"/>
                  <a:pt x="5324859" y="3842415"/>
                </a:cubicBezTo>
                <a:cubicBezTo>
                  <a:pt x="5340933" y="3859776"/>
                  <a:pt x="5360224" y="3874568"/>
                  <a:pt x="5341576" y="3904146"/>
                </a:cubicBezTo>
                <a:cubicBezTo>
                  <a:pt x="5333217" y="3917650"/>
                  <a:pt x="5387873" y="3990958"/>
                  <a:pt x="5405238" y="3995458"/>
                </a:cubicBezTo>
                <a:cubicBezTo>
                  <a:pt x="5407809" y="3996100"/>
                  <a:pt x="5410380" y="3996745"/>
                  <a:pt x="5412310" y="3996745"/>
                </a:cubicBezTo>
                <a:cubicBezTo>
                  <a:pt x="5449607" y="3994173"/>
                  <a:pt x="5457967" y="4016036"/>
                  <a:pt x="5458608" y="4043687"/>
                </a:cubicBezTo>
                <a:cubicBezTo>
                  <a:pt x="5459252" y="4070693"/>
                  <a:pt x="5452823" y="4104131"/>
                  <a:pt x="5503621" y="4090627"/>
                </a:cubicBezTo>
                <a:cubicBezTo>
                  <a:pt x="5509408" y="4089342"/>
                  <a:pt x="5510696" y="4093199"/>
                  <a:pt x="5513266" y="4097701"/>
                </a:cubicBezTo>
                <a:cubicBezTo>
                  <a:pt x="5568568" y="4212804"/>
                  <a:pt x="5661808" y="4301543"/>
                  <a:pt x="5753762" y="4390282"/>
                </a:cubicBezTo>
                <a:cubicBezTo>
                  <a:pt x="5758907" y="4394784"/>
                  <a:pt x="5764052" y="4399285"/>
                  <a:pt x="5769195" y="4403786"/>
                </a:cubicBezTo>
                <a:cubicBezTo>
                  <a:pt x="5672741" y="4381280"/>
                  <a:pt x="5354436" y="4352342"/>
                  <a:pt x="5261196" y="4361989"/>
                </a:cubicBezTo>
                <a:cubicBezTo>
                  <a:pt x="5178245" y="4370349"/>
                  <a:pt x="4709472" y="4230167"/>
                  <a:pt x="4612374" y="4147215"/>
                </a:cubicBezTo>
                <a:cubicBezTo>
                  <a:pt x="4598869" y="4212161"/>
                  <a:pt x="4627806" y="4237882"/>
                  <a:pt x="4650956" y="4267463"/>
                </a:cubicBezTo>
                <a:cubicBezTo>
                  <a:pt x="4683749" y="4309260"/>
                  <a:pt x="4688895" y="4338840"/>
                  <a:pt x="4627162" y="4372278"/>
                </a:cubicBezTo>
                <a:cubicBezTo>
                  <a:pt x="4450327" y="4467447"/>
                  <a:pt x="4452257" y="4470662"/>
                  <a:pt x="4618160" y="4599911"/>
                </a:cubicBezTo>
                <a:cubicBezTo>
                  <a:pt x="4625877" y="4605700"/>
                  <a:pt x="4622019" y="4624347"/>
                  <a:pt x="4623948" y="4637209"/>
                </a:cubicBezTo>
                <a:cubicBezTo>
                  <a:pt x="4580863" y="4656500"/>
                  <a:pt x="4530064" y="4606343"/>
                  <a:pt x="4478622" y="4660357"/>
                </a:cubicBezTo>
                <a:cubicBezTo>
                  <a:pt x="4700468" y="4897637"/>
                  <a:pt x="5038064" y="5123344"/>
                  <a:pt x="5344150" y="5301466"/>
                </a:cubicBezTo>
                <a:cubicBezTo>
                  <a:pt x="5096581" y="5359982"/>
                  <a:pt x="4948037" y="5154210"/>
                  <a:pt x="4766058" y="5180574"/>
                </a:cubicBezTo>
                <a:cubicBezTo>
                  <a:pt x="4675390" y="5244877"/>
                  <a:pt x="4945465" y="5349050"/>
                  <a:pt x="4687609" y="5379273"/>
                </a:cubicBezTo>
                <a:cubicBezTo>
                  <a:pt x="4799496" y="5435860"/>
                  <a:pt x="4882449" y="5491161"/>
                  <a:pt x="4959611" y="5556107"/>
                </a:cubicBezTo>
                <a:cubicBezTo>
                  <a:pt x="5096581" y="5672497"/>
                  <a:pt x="5123586" y="5749662"/>
                  <a:pt x="5060571" y="5905920"/>
                </a:cubicBezTo>
                <a:cubicBezTo>
                  <a:pt x="5018773" y="6008805"/>
                  <a:pt x="4958326" y="6103332"/>
                  <a:pt x="5011699" y="6226152"/>
                </a:cubicBezTo>
                <a:cubicBezTo>
                  <a:pt x="5048351" y="6310389"/>
                  <a:pt x="5034204" y="6365690"/>
                  <a:pt x="4895308" y="6327750"/>
                </a:cubicBezTo>
                <a:cubicBezTo>
                  <a:pt x="4745482" y="6287240"/>
                  <a:pt x="4688895" y="6363118"/>
                  <a:pt x="4726833" y="6510373"/>
                </a:cubicBezTo>
                <a:cubicBezTo>
                  <a:pt x="4751269" y="6604900"/>
                  <a:pt x="4725546" y="6634480"/>
                  <a:pt x="4622661" y="6623548"/>
                </a:cubicBezTo>
                <a:cubicBezTo>
                  <a:pt x="4508843" y="6611330"/>
                  <a:pt x="4400814" y="6549598"/>
                  <a:pt x="4259989" y="6579179"/>
                </a:cubicBezTo>
                <a:cubicBezTo>
                  <a:pt x="4358453" y="6729972"/>
                  <a:pt x="4554892" y="6711403"/>
                  <a:pt x="4690343" y="6814255"/>
                </a:cubicBezTo>
                <a:lnTo>
                  <a:pt x="4735334" y="6858000"/>
                </a:lnTo>
                <a:lnTo>
                  <a:pt x="4496011" y="6858000"/>
                </a:lnTo>
                <a:lnTo>
                  <a:pt x="4440632" y="6851514"/>
                </a:lnTo>
                <a:cubicBezTo>
                  <a:pt x="4410700" y="6846400"/>
                  <a:pt x="4381522" y="6839608"/>
                  <a:pt x="4352585" y="6830605"/>
                </a:cubicBezTo>
                <a:cubicBezTo>
                  <a:pt x="4304358" y="6815816"/>
                  <a:pt x="4251629" y="6801027"/>
                  <a:pt x="4224621" y="6850539"/>
                </a:cubicBezTo>
                <a:lnTo>
                  <a:pt x="4223115" y="6858000"/>
                </a:lnTo>
                <a:lnTo>
                  <a:pt x="0" y="6858000"/>
                </a:lnTo>
                <a:close/>
              </a:path>
            </a:pathLst>
          </a:custGeom>
        </p:spPr>
      </p:pic>
      <p:sp>
        <p:nvSpPr>
          <p:cNvPr id="2" name="Title 1">
            <a:extLst>
              <a:ext uri="{FF2B5EF4-FFF2-40B4-BE49-F238E27FC236}">
                <a16:creationId xmlns:a16="http://schemas.microsoft.com/office/drawing/2014/main" id="{95190BB2-68C0-62E9-E9E8-3444CC9AD3AE}"/>
              </a:ext>
            </a:extLst>
          </p:cNvPr>
          <p:cNvSpPr>
            <a:spLocks noGrp="1"/>
          </p:cNvSpPr>
          <p:nvPr>
            <p:ph type="ctrTitle"/>
          </p:nvPr>
        </p:nvSpPr>
        <p:spPr>
          <a:xfrm>
            <a:off x="5623133" y="3834174"/>
            <a:ext cx="5730666" cy="1701570"/>
          </a:xfrm>
        </p:spPr>
        <p:txBody>
          <a:bodyPr anchor="b">
            <a:normAutofit fontScale="90000"/>
          </a:bodyPr>
          <a:lstStyle/>
          <a:p>
            <a:pPr algn="r"/>
            <a:r>
              <a:rPr lang="en-US" sz="4400" dirty="0"/>
              <a:t>C6 – Data Merging</a:t>
            </a:r>
            <a:br>
              <a:rPr lang="en-US" sz="4400" dirty="0"/>
            </a:br>
            <a:r>
              <a:rPr lang="en-US" sz="4400" dirty="0"/>
              <a:t>(Joining Data with Pandas)</a:t>
            </a:r>
          </a:p>
        </p:txBody>
      </p:sp>
    </p:spTree>
    <p:extLst>
      <p:ext uri="{BB962C8B-B14F-4D97-AF65-F5344CB8AC3E}">
        <p14:creationId xmlns:p14="http://schemas.microsoft.com/office/powerpoint/2010/main" val="417270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E1152-691E-8B8B-F8B8-046FB47B89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1ABDBE-4DAC-0938-D308-26BA44FD929F}"/>
              </a:ext>
            </a:extLst>
          </p:cNvPr>
          <p:cNvSpPr txBox="1"/>
          <p:nvPr/>
        </p:nvSpPr>
        <p:spPr>
          <a:xfrm>
            <a:off x="148452" y="193662"/>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One-to-Many Merge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 name="TextBox 5">
            <a:extLst>
              <a:ext uri="{FF2B5EF4-FFF2-40B4-BE49-F238E27FC236}">
                <a16:creationId xmlns:a16="http://schemas.microsoft.com/office/drawing/2014/main" id="{C7A8BE72-8888-E0AF-652D-24F38AF50A66}"/>
              </a:ext>
            </a:extLst>
          </p:cNvPr>
          <p:cNvSpPr txBox="1"/>
          <p:nvPr/>
        </p:nvSpPr>
        <p:spPr>
          <a:xfrm>
            <a:off x="149268" y="661291"/>
            <a:ext cx="11729386" cy="2308324"/>
          </a:xfrm>
          <a:prstGeom prst="rect">
            <a:avLst/>
          </a:prstGeom>
          <a:noFill/>
        </p:spPr>
        <p:txBody>
          <a:bodyPr wrap="square">
            <a:spAutoFit/>
          </a:bodyPr>
          <a:lstStyle/>
          <a:p>
            <a:r>
              <a:rPr lang="en-US" dirty="0"/>
              <a:t>A business may have one or multiple owners. In this exercise, you will continue to gain experience with one-to-many merges by merging a table of business owners, called </a:t>
            </a:r>
            <a:r>
              <a:rPr lang="en-US" dirty="0" err="1"/>
              <a:t>biz_owners</a:t>
            </a:r>
            <a:r>
              <a:rPr lang="en-US" dirty="0"/>
              <a:t>, to the licenses table. </a:t>
            </a:r>
          </a:p>
          <a:p>
            <a:endParaRPr lang="en-US" dirty="0"/>
          </a:p>
          <a:p>
            <a:r>
              <a:rPr lang="en-US" dirty="0"/>
              <a:t>Recall from the lesson, with a one-to-many relationship, a row in the left table may be repeated if it is related to multiple rows in the right table. In this lesson, you will explore this further by finding out what is the most common business owner title. (i.e., secretary, CEO, or vice president)</a:t>
            </a:r>
          </a:p>
          <a:p>
            <a:endParaRPr lang="en-US" dirty="0"/>
          </a:p>
          <a:p>
            <a:r>
              <a:rPr lang="en-US" dirty="0"/>
              <a:t>Load licenses and </a:t>
            </a:r>
            <a:r>
              <a:rPr lang="en-US" dirty="0" err="1"/>
              <a:t>biz_owners</a:t>
            </a:r>
            <a:r>
              <a:rPr lang="en-US" dirty="0"/>
              <a:t> DataFrames from </a:t>
            </a:r>
            <a:r>
              <a:rPr lang="en-US" dirty="0" err="1"/>
              <a:t>licenses.p</a:t>
            </a:r>
            <a:r>
              <a:rPr lang="en-US" dirty="0"/>
              <a:t> and </a:t>
            </a:r>
            <a:r>
              <a:rPr lang="en-US" dirty="0" err="1"/>
              <a:t>business_owners.p</a:t>
            </a:r>
            <a:r>
              <a:rPr lang="en-US" dirty="0"/>
              <a:t>, respectively.</a:t>
            </a:r>
          </a:p>
        </p:txBody>
      </p:sp>
      <p:sp>
        <p:nvSpPr>
          <p:cNvPr id="8" name="TextBox 7">
            <a:extLst>
              <a:ext uri="{FF2B5EF4-FFF2-40B4-BE49-F238E27FC236}">
                <a16:creationId xmlns:a16="http://schemas.microsoft.com/office/drawing/2014/main" id="{5DCCE1DA-F318-C7DF-0719-0CDD21C90C05}"/>
              </a:ext>
            </a:extLst>
          </p:cNvPr>
          <p:cNvSpPr txBox="1"/>
          <p:nvPr/>
        </p:nvSpPr>
        <p:spPr>
          <a:xfrm>
            <a:off x="211508" y="3148347"/>
            <a:ext cx="11667145" cy="3253839"/>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3. Complete the following tasks.</a:t>
            </a:r>
            <a:endParaRPr lang="en-US" sz="2400" dirty="0">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SzPts val="1000"/>
              <a:buFont typeface="Arial" panose="020B0604020202020204" pitchFamily="34" charset="0"/>
              <a:buChar char="•"/>
              <a:tabLst>
                <a:tab pos="685800" algn="l"/>
              </a:tabLst>
            </a:pP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Starting with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licenses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on the left, merge it to the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biz_owners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on the column </a:t>
            </a:r>
            <a:r>
              <a:rPr lang="en-US" sz="20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account</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save the results to a variable named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licenses_owners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a:p>
            <a:pPr marL="742950" lvl="1" indent="-285750">
              <a:lnSpc>
                <a:spcPct val="107000"/>
              </a:lnSpc>
              <a:spcAft>
                <a:spcPts val="800"/>
              </a:spcAft>
              <a:buSzPts val="1000"/>
              <a:buFont typeface="Arial" panose="020B0604020202020204" pitchFamily="34" charset="0"/>
              <a:buChar char="•"/>
              <a:tabLst>
                <a:tab pos="685800" algn="l"/>
              </a:tabLst>
            </a:pP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Group </a:t>
            </a:r>
            <a:r>
              <a:rPr lang="en-US"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licenses_owners</a:t>
            </a:r>
            <a:r>
              <a:rPr lang="en-US" sz="2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by </a:t>
            </a:r>
            <a:r>
              <a:rPr lang="en-US"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title</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count the number of accounts for each title using .</a:t>
            </a:r>
            <a:r>
              <a:rPr lang="en-US" sz="20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agg</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r>
              <a:rPr lang="en-US" sz="20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account':'count</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Save the result as </a:t>
            </a:r>
            <a:r>
              <a:rPr lang="en-US" sz="20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counted_d</a:t>
            </a:r>
            <a:r>
              <a:rPr lang="en-US"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f</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a:p>
            <a:pPr marL="742950" lvl="1" indent="-285750">
              <a:lnSpc>
                <a:spcPct val="107000"/>
              </a:lnSpc>
              <a:spcAft>
                <a:spcPts val="800"/>
              </a:spcAft>
              <a:buSzPts val="1000"/>
              <a:buFont typeface="Arial" panose="020B0604020202020204" pitchFamily="34" charset="0"/>
              <a:buChar char="•"/>
              <a:tabLst>
                <a:tab pos="685800" algn="l"/>
              </a:tabLst>
            </a:pP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Sort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counted_df</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by the number of </a:t>
            </a:r>
            <a:r>
              <a:rPr lang="en-US" sz="20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accounts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in </a:t>
            </a:r>
            <a:r>
              <a:rPr lang="en-US" sz="20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descending order</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save this as a variable named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sorted_df</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2400" kern="100" dirty="0">
              <a:latin typeface="Calibri" panose="020F0502020204030204" pitchFamily="34" charset="0"/>
              <a:ea typeface="Calibri" panose="020F0502020204030204" pitchFamily="34" charset="0"/>
              <a:cs typeface="Cordia New" panose="020B0304020202020204" pitchFamily="34" charset="-34"/>
            </a:endParaRPr>
          </a:p>
          <a:p>
            <a:pPr marL="742950" lvl="1" indent="-285750">
              <a:lnSpc>
                <a:spcPct val="107000"/>
              </a:lnSpc>
              <a:spcAft>
                <a:spcPts val="800"/>
              </a:spcAft>
              <a:buSzPts val="1000"/>
              <a:buFont typeface="Arial" panose="020B0604020202020204" pitchFamily="34" charset="0"/>
              <a:buChar char="•"/>
              <a:tabLst>
                <a:tab pos="685800" algn="l"/>
              </a:tabLst>
            </a:pPr>
            <a:r>
              <a:rPr lang="en-US" sz="2000" kern="0" dirty="0">
                <a:solidFill>
                  <a:srgbClr val="00B0F0"/>
                </a:solidFill>
                <a:effectLst/>
                <a:latin typeface="Arial" panose="020B0604020202020204" pitchFamily="34" charset="0"/>
                <a:ea typeface="Times New Roman" panose="02020603050405020304" pitchFamily="18" charset="0"/>
              </a:rPr>
              <a:t>Use the </a:t>
            </a:r>
            <a:r>
              <a:rPr lang="en-US" sz="1600" kern="0" dirty="0">
                <a:solidFill>
                  <a:srgbClr val="00B0F0"/>
                </a:solidFill>
                <a:effectLst/>
                <a:latin typeface="Courier New" panose="02070309020205020404" pitchFamily="49" charset="0"/>
                <a:ea typeface="Times New Roman" panose="02020603050405020304" pitchFamily="18" charset="0"/>
              </a:rPr>
              <a:t>.head()</a:t>
            </a:r>
            <a:r>
              <a:rPr lang="en-US" sz="2000" kern="0" dirty="0">
                <a:solidFill>
                  <a:srgbClr val="00B0F0"/>
                </a:solidFill>
                <a:effectLst/>
                <a:latin typeface="Arial" panose="020B0604020202020204" pitchFamily="34" charset="0"/>
                <a:ea typeface="Times New Roman" panose="02020603050405020304" pitchFamily="18" charset="0"/>
              </a:rPr>
              <a:t> method to print the first few rows of the </a:t>
            </a:r>
            <a:r>
              <a:rPr lang="en-US" sz="1600" kern="0" dirty="0" err="1">
                <a:solidFill>
                  <a:srgbClr val="00B0F0"/>
                </a:solidFill>
                <a:effectLst/>
                <a:latin typeface="Courier New" panose="02070309020205020404" pitchFamily="49" charset="0"/>
                <a:ea typeface="Times New Roman" panose="02020603050405020304" pitchFamily="18" charset="0"/>
              </a:rPr>
              <a:t>sorted_df</a:t>
            </a:r>
            <a:r>
              <a:rPr lang="en-US" sz="2000" kern="0" dirty="0">
                <a:solidFill>
                  <a:srgbClr val="00B0F0"/>
                </a:solidFill>
                <a:effectLst/>
                <a:latin typeface="Arial" panose="020B0604020202020204" pitchFamily="34" charset="0"/>
                <a:ea typeface="Times New Roman" panose="02020603050405020304" pitchFamily="18" charset="0"/>
              </a:rPr>
              <a:t>.</a:t>
            </a:r>
            <a:endParaRPr lang="en-US" sz="2000" dirty="0"/>
          </a:p>
        </p:txBody>
      </p:sp>
    </p:spTree>
    <p:extLst>
      <p:ext uri="{BB962C8B-B14F-4D97-AF65-F5344CB8AC3E}">
        <p14:creationId xmlns:p14="http://schemas.microsoft.com/office/powerpoint/2010/main" val="392520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B7C68-C929-A815-2426-470ACDE6220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0C9F12-D854-B21E-0E2F-C988C58F8745}"/>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Merge Multiple Tables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314C6909-071A-897C-B12A-A41EFBEC9002}"/>
              </a:ext>
            </a:extLst>
          </p:cNvPr>
          <p:cNvSpPr txBox="1"/>
          <p:nvPr/>
        </p:nvSpPr>
        <p:spPr>
          <a:xfrm>
            <a:off x="209088" y="817698"/>
            <a:ext cx="11601200"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Sometimes we need to merge together more than just two tables to complete our analysis.</a:t>
            </a:r>
            <a:endParaRPr lang="en-US" dirty="0"/>
          </a:p>
        </p:txBody>
      </p:sp>
      <p:pic>
        <p:nvPicPr>
          <p:cNvPr id="5" name="Picture 4" descr="A chart with green squares and arrows&#10;&#10;Description automatically generated with medium confidence">
            <a:extLst>
              <a:ext uri="{FF2B5EF4-FFF2-40B4-BE49-F238E27FC236}">
                <a16:creationId xmlns:a16="http://schemas.microsoft.com/office/drawing/2014/main" id="{342F1BAC-A32F-90B1-4238-B2EBCF45FA9B}"/>
              </a:ext>
            </a:extLst>
          </p:cNvPr>
          <p:cNvPicPr>
            <a:picLocks noChangeAspect="1"/>
          </p:cNvPicPr>
          <p:nvPr/>
        </p:nvPicPr>
        <p:blipFill>
          <a:blip r:embed="rId2"/>
          <a:stretch>
            <a:fillRect/>
          </a:stretch>
        </p:blipFill>
        <p:spPr>
          <a:xfrm>
            <a:off x="3324620" y="1392964"/>
            <a:ext cx="5542760" cy="2616381"/>
          </a:xfrm>
          <a:prstGeom prst="rect">
            <a:avLst/>
          </a:prstGeom>
        </p:spPr>
      </p:pic>
      <p:sp>
        <p:nvSpPr>
          <p:cNvPr id="7" name="TextBox 6">
            <a:extLst>
              <a:ext uri="{FF2B5EF4-FFF2-40B4-BE49-F238E27FC236}">
                <a16:creationId xmlns:a16="http://schemas.microsoft.com/office/drawing/2014/main" id="{CD3BA262-A253-F624-3CEC-D93BD093FE4F}"/>
              </a:ext>
            </a:extLst>
          </p:cNvPr>
          <p:cNvSpPr txBox="1"/>
          <p:nvPr/>
        </p:nvSpPr>
        <p:spPr>
          <a:xfrm>
            <a:off x="502064" y="4456439"/>
            <a:ext cx="11154399" cy="646331"/>
          </a:xfrm>
          <a:prstGeom prst="rect">
            <a:avLst/>
          </a:prstGeom>
          <a:noFill/>
        </p:spPr>
        <p:txBody>
          <a:bodyPr wrap="square">
            <a:spAutoFit/>
          </a:bodyPr>
          <a:lstStyle/>
          <a:p>
            <a:r>
              <a:rPr lang="en-US" sz="1800" b="1" dirty="0">
                <a:solidFill>
                  <a:srgbClr val="FF0000"/>
                </a:solidFill>
                <a:effectLst/>
                <a:latin typeface="Arial" panose="020B0604020202020204" pitchFamily="34" charset="0"/>
                <a:ea typeface="Calibri" panose="020F0502020204030204" pitchFamily="34" charset="0"/>
              </a:rPr>
              <a:t>*****Note that you cannot try the following codes since one of the data set is not available. But you can try to merge multiple tables in the exercises.</a:t>
            </a:r>
            <a:endParaRPr lang="en-US" dirty="0"/>
          </a:p>
        </p:txBody>
      </p:sp>
    </p:spTree>
    <p:extLst>
      <p:ext uri="{BB962C8B-B14F-4D97-AF65-F5344CB8AC3E}">
        <p14:creationId xmlns:p14="http://schemas.microsoft.com/office/powerpoint/2010/main" val="52254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18BFE-5BF4-3B94-DA07-309DFB3CC58F}"/>
            </a:ext>
          </a:extLst>
        </p:cNvPr>
        <p:cNvGrpSpPr/>
        <p:nvPr/>
      </p:nvGrpSpPr>
      <p:grpSpPr>
        <a:xfrm>
          <a:off x="0" y="0"/>
          <a:ext cx="0" cy="0"/>
          <a:chOff x="0" y="0"/>
          <a:chExt cx="0" cy="0"/>
        </a:xfrm>
      </p:grpSpPr>
      <p:pic>
        <p:nvPicPr>
          <p:cNvPr id="2" name="Picture 1" descr="A screen shot of a computer screen&#10;&#10;Description automatically generated">
            <a:extLst>
              <a:ext uri="{FF2B5EF4-FFF2-40B4-BE49-F238E27FC236}">
                <a16:creationId xmlns:a16="http://schemas.microsoft.com/office/drawing/2014/main" id="{A1238CA8-B6D0-995C-EA24-0CE1003DED1B}"/>
              </a:ext>
            </a:extLst>
          </p:cNvPr>
          <p:cNvPicPr>
            <a:picLocks noChangeAspect="1"/>
          </p:cNvPicPr>
          <p:nvPr/>
        </p:nvPicPr>
        <p:blipFill>
          <a:blip r:embed="rId2"/>
          <a:stretch>
            <a:fillRect/>
          </a:stretch>
        </p:blipFill>
        <p:spPr>
          <a:xfrm>
            <a:off x="0" y="1"/>
            <a:ext cx="6366617" cy="193447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E475387-4A64-6DB5-EAC9-53F59B9D3D93}"/>
              </a:ext>
            </a:extLst>
          </p:cNvPr>
          <p:cNvPicPr>
            <a:picLocks noChangeAspect="1"/>
          </p:cNvPicPr>
          <p:nvPr/>
        </p:nvPicPr>
        <p:blipFill>
          <a:blip r:embed="rId3"/>
          <a:stretch>
            <a:fillRect/>
          </a:stretch>
        </p:blipFill>
        <p:spPr>
          <a:xfrm>
            <a:off x="5864033" y="-1"/>
            <a:ext cx="6327967" cy="1934472"/>
          </a:xfrm>
          <a:prstGeom prst="rect">
            <a:avLst/>
          </a:prstGeom>
        </p:spPr>
      </p:pic>
      <p:sp>
        <p:nvSpPr>
          <p:cNvPr id="6" name="TextBox 5">
            <a:extLst>
              <a:ext uri="{FF2B5EF4-FFF2-40B4-BE49-F238E27FC236}">
                <a16:creationId xmlns:a16="http://schemas.microsoft.com/office/drawing/2014/main" id="{C3AD882A-6AFD-5370-6462-255C5EAE07F2}"/>
              </a:ext>
            </a:extLst>
          </p:cNvPr>
          <p:cNvSpPr txBox="1"/>
          <p:nvPr/>
        </p:nvSpPr>
        <p:spPr>
          <a:xfrm>
            <a:off x="134595" y="2063329"/>
            <a:ext cx="11957703" cy="830997"/>
          </a:xfrm>
          <a:prstGeom prst="rect">
            <a:avLst/>
          </a:prstGeom>
          <a:noFill/>
        </p:spPr>
        <p:txBody>
          <a:bodyPr wrap="square">
            <a:spAutoFit/>
          </a:bodyPr>
          <a:lstStyle/>
          <a:p>
            <a:pPr marL="0" marR="0" algn="thaiDist"/>
            <a:r>
              <a:rPr lang="en-US" sz="1600" dirty="0">
                <a:solidFill>
                  <a:srgbClr val="05192D"/>
                </a:solidFill>
                <a:effectLst/>
                <a:latin typeface="Arial" panose="020B0604020202020204" pitchFamily="34" charset="0"/>
                <a:ea typeface="Times New Roman" panose="02020603050405020304" pitchFamily="18" charset="0"/>
              </a:rPr>
              <a:t>Now, we also have a table of businesses that have received small business grant money from Chicago. The grants are funded by taxpayer money. Therefore, it would be helpful to analyze how much grant money each business received and in what ward that business is located. We then could determine if one ward's businesses received a disproportionately large amount of grant money.</a:t>
            </a:r>
            <a:endParaRPr lang="en-US" sz="2000" dirty="0">
              <a:effectLst/>
              <a:latin typeface="Times New Roman" panose="02020603050405020304" pitchFamily="18" charset="0"/>
              <a:ea typeface="Times New Roman" panose="02020603050405020304" pitchFamily="18" charset="0"/>
            </a:endParaRPr>
          </a:p>
        </p:txBody>
      </p:sp>
      <p:pic>
        <p:nvPicPr>
          <p:cNvPr id="7" name="Picture 6" descr="A screenshot of a computer screen&#10;&#10;Description automatically generated">
            <a:extLst>
              <a:ext uri="{FF2B5EF4-FFF2-40B4-BE49-F238E27FC236}">
                <a16:creationId xmlns:a16="http://schemas.microsoft.com/office/drawing/2014/main" id="{7EEC8B23-1955-BD4C-C7EA-C976E75DF411}"/>
              </a:ext>
            </a:extLst>
          </p:cNvPr>
          <p:cNvPicPr>
            <a:picLocks noChangeAspect="1"/>
          </p:cNvPicPr>
          <p:nvPr/>
        </p:nvPicPr>
        <p:blipFill>
          <a:blip r:embed="rId4"/>
          <a:stretch>
            <a:fillRect/>
          </a:stretch>
        </p:blipFill>
        <p:spPr>
          <a:xfrm>
            <a:off x="3505960" y="3081429"/>
            <a:ext cx="4716145" cy="1849755"/>
          </a:xfrm>
          <a:prstGeom prst="rect">
            <a:avLst/>
          </a:prstGeom>
        </p:spPr>
      </p:pic>
      <p:sp>
        <p:nvSpPr>
          <p:cNvPr id="9" name="TextBox 8">
            <a:extLst>
              <a:ext uri="{FF2B5EF4-FFF2-40B4-BE49-F238E27FC236}">
                <a16:creationId xmlns:a16="http://schemas.microsoft.com/office/drawing/2014/main" id="{A563290E-5CAA-BE65-1DFC-ADC5DA743F28}"/>
              </a:ext>
            </a:extLst>
          </p:cNvPr>
          <p:cNvSpPr txBox="1"/>
          <p:nvPr/>
        </p:nvSpPr>
        <p:spPr>
          <a:xfrm>
            <a:off x="134595" y="5118287"/>
            <a:ext cx="11852305" cy="1569660"/>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If we merge the two tables only using the zip column, then the 60616 zip of Reggie's bar from the licenses table will be matched to multiple businesses in the grants table with the same zip. Our code sample prints the first few rows and some columns of the merged table. The output of the merge duplicates Reggie's bar for each matching zip in the grants table, which is not what we want. </a:t>
            </a:r>
          </a:p>
          <a:p>
            <a:r>
              <a:rPr lang="en-US" sz="1600" dirty="0">
                <a:solidFill>
                  <a:srgbClr val="05192D"/>
                </a:solidFill>
                <a:effectLst/>
                <a:latin typeface="Arial" panose="020B0604020202020204" pitchFamily="34" charset="0"/>
                <a:ea typeface="Calibri" panose="020F0502020204030204" pitchFamily="34" charset="0"/>
              </a:rPr>
              <a:t>If instead, we merged on address only, there's a small risk that the address would repeat in different parts of the city. Therefore, the best option is to merge the tables using the combination of both address and zip code.</a:t>
            </a:r>
            <a:endParaRPr lang="en-US" sz="1600" dirty="0"/>
          </a:p>
        </p:txBody>
      </p:sp>
    </p:spTree>
    <p:extLst>
      <p:ext uri="{BB962C8B-B14F-4D97-AF65-F5344CB8AC3E}">
        <p14:creationId xmlns:p14="http://schemas.microsoft.com/office/powerpoint/2010/main" val="4162166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2CFF3-D27B-8ECC-6C54-654157F1DF6D}"/>
            </a:ext>
          </a:extLst>
        </p:cNvPr>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39F409FA-0F9E-62C8-AD1E-3EED909FA0F3}"/>
              </a:ext>
            </a:extLst>
          </p:cNvPr>
          <p:cNvPicPr>
            <a:picLocks noChangeAspect="1"/>
          </p:cNvPicPr>
          <p:nvPr/>
        </p:nvPicPr>
        <p:blipFill>
          <a:blip r:embed="rId2"/>
          <a:stretch>
            <a:fillRect/>
          </a:stretch>
        </p:blipFill>
        <p:spPr>
          <a:xfrm>
            <a:off x="2574508" y="127302"/>
            <a:ext cx="7042984" cy="2538785"/>
          </a:xfrm>
          <a:prstGeom prst="rect">
            <a:avLst/>
          </a:prstGeom>
        </p:spPr>
      </p:pic>
      <p:sp>
        <p:nvSpPr>
          <p:cNvPr id="5" name="TextBox 4">
            <a:extLst>
              <a:ext uri="{FF2B5EF4-FFF2-40B4-BE49-F238E27FC236}">
                <a16:creationId xmlns:a16="http://schemas.microsoft.com/office/drawing/2014/main" id="{75749A83-5E0C-663B-FBCD-D07B9A9848D7}"/>
              </a:ext>
            </a:extLst>
          </p:cNvPr>
          <p:cNvSpPr txBox="1"/>
          <p:nvPr/>
        </p:nvSpPr>
        <p:spPr>
          <a:xfrm>
            <a:off x="357499" y="2666087"/>
            <a:ext cx="11477002" cy="1384995"/>
          </a:xfrm>
          <a:prstGeom prst="rect">
            <a:avLst/>
          </a:prstGeom>
          <a:noFill/>
        </p:spPr>
        <p:txBody>
          <a:bodyPr wrap="square">
            <a:spAutoFit/>
          </a:bodyPr>
          <a:lstStyle/>
          <a:p>
            <a:r>
              <a:rPr lang="en-US" sz="1400" dirty="0">
                <a:solidFill>
                  <a:srgbClr val="05192D"/>
                </a:solidFill>
                <a:effectLst/>
                <a:latin typeface="Arial" panose="020B0604020202020204" pitchFamily="34" charset="0"/>
                <a:ea typeface="Calibri" panose="020F0502020204030204" pitchFamily="34" charset="0"/>
              </a:rPr>
              <a:t>We merge the two DataFrames as shown before, except in this case, we pass a list of the column names we want to merge on to the 'on' argument. This allows us to use multiple columns in the merge. As before, the matching rows between the two DataFrames are returned with the columns from the grant table listed first. </a:t>
            </a:r>
          </a:p>
          <a:p>
            <a:endParaRPr lang="en-US" sz="1400" dirty="0">
              <a:solidFill>
                <a:srgbClr val="05192D"/>
              </a:solidFill>
              <a:latin typeface="Arial" panose="020B0604020202020204" pitchFamily="34" charset="0"/>
              <a:ea typeface="Calibri" panose="020F0502020204030204" pitchFamily="34" charset="0"/>
            </a:endParaRPr>
          </a:p>
          <a:p>
            <a:r>
              <a:rPr lang="en-US" sz="1400" dirty="0">
                <a:solidFill>
                  <a:srgbClr val="05192D"/>
                </a:solidFill>
                <a:effectLst/>
                <a:latin typeface="Arial" panose="020B0604020202020204" pitchFamily="34" charset="0"/>
                <a:ea typeface="Calibri" panose="020F0502020204030204" pitchFamily="34" charset="0"/>
              </a:rPr>
              <a:t>However, when we merge on two columns, in this case address and zip code, we are requiring that both the address and zip code of a row in the left table match the address and zip code of a row in the right table in order for them to be linked to each other in the merge.</a:t>
            </a:r>
            <a:endParaRPr lang="en-US" sz="1400" dirty="0"/>
          </a:p>
        </p:txBody>
      </p:sp>
      <p:pic>
        <p:nvPicPr>
          <p:cNvPr id="6" name="Picture 5" descr="A screenshot of a computer screen&#10;&#10;Description automatically generated">
            <a:extLst>
              <a:ext uri="{FF2B5EF4-FFF2-40B4-BE49-F238E27FC236}">
                <a16:creationId xmlns:a16="http://schemas.microsoft.com/office/drawing/2014/main" id="{528CDCC1-99E5-9B77-89D1-533C35DC6AA3}"/>
              </a:ext>
            </a:extLst>
          </p:cNvPr>
          <p:cNvPicPr>
            <a:picLocks noChangeAspect="1"/>
          </p:cNvPicPr>
          <p:nvPr/>
        </p:nvPicPr>
        <p:blipFill>
          <a:blip r:embed="rId3"/>
          <a:stretch>
            <a:fillRect/>
          </a:stretch>
        </p:blipFill>
        <p:spPr>
          <a:xfrm>
            <a:off x="2574508" y="4440753"/>
            <a:ext cx="7042984" cy="1972938"/>
          </a:xfrm>
          <a:prstGeom prst="rect">
            <a:avLst/>
          </a:prstGeom>
        </p:spPr>
      </p:pic>
    </p:spTree>
    <p:extLst>
      <p:ext uri="{BB962C8B-B14F-4D97-AF65-F5344CB8AC3E}">
        <p14:creationId xmlns:p14="http://schemas.microsoft.com/office/powerpoint/2010/main" val="112142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BA8E8-2E0C-BEDE-A5C0-13A8D06178E8}"/>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B891F7E9-7072-77DD-A639-68D18A3203E6}"/>
              </a:ext>
            </a:extLst>
          </p:cNvPr>
          <p:cNvPicPr>
            <a:picLocks noChangeAspect="1"/>
          </p:cNvPicPr>
          <p:nvPr/>
        </p:nvPicPr>
        <p:blipFill>
          <a:blip r:embed="rId2"/>
          <a:stretch>
            <a:fillRect/>
          </a:stretch>
        </p:blipFill>
        <p:spPr>
          <a:xfrm>
            <a:off x="2172811" y="266889"/>
            <a:ext cx="7846378" cy="3091607"/>
          </a:xfrm>
          <a:prstGeom prst="rect">
            <a:avLst/>
          </a:prstGeom>
        </p:spPr>
      </p:pic>
      <p:pic>
        <p:nvPicPr>
          <p:cNvPr id="4" name="Picture 3" descr="A graph with blue lines&#10;&#10;Description automatically generated with medium confidence">
            <a:extLst>
              <a:ext uri="{FF2B5EF4-FFF2-40B4-BE49-F238E27FC236}">
                <a16:creationId xmlns:a16="http://schemas.microsoft.com/office/drawing/2014/main" id="{B270EEC8-994B-711C-9E78-6F4EE8F159D5}"/>
              </a:ext>
            </a:extLst>
          </p:cNvPr>
          <p:cNvPicPr>
            <a:picLocks noChangeAspect="1"/>
          </p:cNvPicPr>
          <p:nvPr/>
        </p:nvPicPr>
        <p:blipFill>
          <a:blip r:embed="rId3"/>
          <a:stretch>
            <a:fillRect/>
          </a:stretch>
        </p:blipFill>
        <p:spPr>
          <a:xfrm>
            <a:off x="2172810" y="3603402"/>
            <a:ext cx="7744949" cy="2908493"/>
          </a:xfrm>
          <a:prstGeom prst="rect">
            <a:avLst/>
          </a:prstGeom>
        </p:spPr>
      </p:pic>
    </p:spTree>
    <p:extLst>
      <p:ext uri="{BB962C8B-B14F-4D97-AF65-F5344CB8AC3E}">
        <p14:creationId xmlns:p14="http://schemas.microsoft.com/office/powerpoint/2010/main" val="1569565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B692-A78D-5CBE-B809-776DF3C5E81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643255-8F8A-FDB0-8112-EC1A7E23581E}"/>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 – Total riders in a month.</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0DDF09A7-2E96-C8B5-C26A-559C4BD41BCD}"/>
              </a:ext>
            </a:extLst>
          </p:cNvPr>
          <p:cNvSpPr txBox="1"/>
          <p:nvPr/>
        </p:nvSpPr>
        <p:spPr>
          <a:xfrm>
            <a:off x="209088" y="755294"/>
            <a:ext cx="11669566" cy="2308324"/>
          </a:xfrm>
          <a:prstGeom prst="rect">
            <a:avLst/>
          </a:prstGeom>
          <a:noFill/>
        </p:spPr>
        <p:txBody>
          <a:bodyPr wrap="square">
            <a:spAutoFit/>
          </a:bodyPr>
          <a:lstStyle/>
          <a:p>
            <a:r>
              <a:rPr lang="en-US" sz="1600" dirty="0"/>
              <a:t>Your goal is to find the total number of rides provided to passengers passing through the Wilson station (</a:t>
            </a:r>
            <a:r>
              <a:rPr lang="en-US" sz="1600" dirty="0" err="1"/>
              <a:t>station_name</a:t>
            </a:r>
            <a:r>
              <a:rPr lang="en-US" sz="1600" dirty="0"/>
              <a:t> == 'Wilson') when riding Chicago's public transportation system on weekdays (</a:t>
            </a:r>
            <a:r>
              <a:rPr lang="en-US" sz="1600" dirty="0" err="1"/>
              <a:t>day_type</a:t>
            </a:r>
            <a:r>
              <a:rPr lang="en-US" sz="1600" dirty="0"/>
              <a:t> == 'Weekday') in July (month == 7). </a:t>
            </a:r>
          </a:p>
          <a:p>
            <a:endParaRPr lang="en-US" sz="1600" dirty="0"/>
          </a:p>
          <a:p>
            <a:r>
              <a:rPr lang="en-US" sz="1600" dirty="0"/>
              <a:t>Luckily, Chicago provides this detailed data, but it is in three different tables. You will work on merging these tables together to answer the question. This data is different from the business related data you have seen so far, but all the information you need to answer the question is provided.</a:t>
            </a:r>
          </a:p>
          <a:p>
            <a:endParaRPr lang="en-US" sz="1600" dirty="0"/>
          </a:p>
          <a:p>
            <a:r>
              <a:rPr lang="en-US" sz="1600" dirty="0"/>
              <a:t>Load </a:t>
            </a:r>
            <a:r>
              <a:rPr lang="en-US" sz="1600" dirty="0" err="1"/>
              <a:t>cta_calendar.p</a:t>
            </a:r>
            <a:r>
              <a:rPr lang="en-US" sz="1600" dirty="0"/>
              <a:t>, </a:t>
            </a:r>
            <a:r>
              <a:rPr lang="en-US" sz="1600" dirty="0" err="1"/>
              <a:t>cta_ridership.p</a:t>
            </a:r>
            <a:r>
              <a:rPr lang="en-US" sz="1600" dirty="0"/>
              <a:t> and </a:t>
            </a:r>
            <a:r>
              <a:rPr lang="en-US" sz="1600" dirty="0" err="1"/>
              <a:t>stations.p</a:t>
            </a:r>
            <a:r>
              <a:rPr lang="en-US" sz="1600" dirty="0"/>
              <a:t> to </a:t>
            </a:r>
            <a:r>
              <a:rPr lang="en-US" sz="1600" dirty="0" err="1"/>
              <a:t>cal</a:t>
            </a:r>
            <a:r>
              <a:rPr lang="en-US" sz="1600" dirty="0"/>
              <a:t>, ridership, and stations DataFrames, respectively. The relationship between the tables can be seen in the diagram below.</a:t>
            </a:r>
          </a:p>
        </p:txBody>
      </p:sp>
      <p:pic>
        <p:nvPicPr>
          <p:cNvPr id="6" name="Picture 5" descr="A close-up of a list of rides&#10;&#10;Description automatically generated">
            <a:extLst>
              <a:ext uri="{FF2B5EF4-FFF2-40B4-BE49-F238E27FC236}">
                <a16:creationId xmlns:a16="http://schemas.microsoft.com/office/drawing/2014/main" id="{48A2239A-97DB-889A-838E-17EDAE739114}"/>
              </a:ext>
            </a:extLst>
          </p:cNvPr>
          <p:cNvPicPr>
            <a:picLocks noChangeAspect="1"/>
          </p:cNvPicPr>
          <p:nvPr/>
        </p:nvPicPr>
        <p:blipFill>
          <a:blip r:embed="rId2"/>
          <a:stretch>
            <a:fillRect/>
          </a:stretch>
        </p:blipFill>
        <p:spPr>
          <a:xfrm>
            <a:off x="8152652" y="5221605"/>
            <a:ext cx="3973830" cy="1636395"/>
          </a:xfrm>
          <a:prstGeom prst="rect">
            <a:avLst/>
          </a:prstGeom>
        </p:spPr>
      </p:pic>
      <p:sp>
        <p:nvSpPr>
          <p:cNvPr id="8" name="Rectangle 3">
            <a:extLst>
              <a:ext uri="{FF2B5EF4-FFF2-40B4-BE49-F238E27FC236}">
                <a16:creationId xmlns:a16="http://schemas.microsoft.com/office/drawing/2014/main" id="{D4B03DF1-1351-DA1E-2368-90C155CD2967}"/>
              </a:ext>
            </a:extLst>
          </p:cNvPr>
          <p:cNvSpPr>
            <a:spLocks noChangeArrowheads="1"/>
          </p:cNvSpPr>
          <p:nvPr/>
        </p:nvSpPr>
        <p:spPr bwMode="auto">
          <a:xfrm>
            <a:off x="313346" y="3270692"/>
            <a:ext cx="1144566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85800" algn="l"/>
              </a:tabLst>
              <a:defRPr>
                <a:solidFill>
                  <a:schemeClr val="tx1"/>
                </a:solidFill>
                <a:latin typeface="Arial" panose="020B0604020202020204" pitchFamily="34" charset="0"/>
              </a:defRPr>
            </a:lvl1pPr>
            <a:lvl2pPr eaLnBrk="0" fontAlgn="base" hangingPunct="0">
              <a:spcBef>
                <a:spcPct val="0"/>
              </a:spcBef>
              <a:spcAft>
                <a:spcPct val="0"/>
              </a:spcAft>
              <a:tabLst>
                <a:tab pos="685800" algn="l"/>
              </a:tabLst>
              <a:defRPr>
                <a:solidFill>
                  <a:schemeClr val="tx1"/>
                </a:solidFill>
                <a:latin typeface="Arial" panose="020B0604020202020204" pitchFamily="34" charset="0"/>
              </a:defRPr>
            </a:lvl2pPr>
            <a:lvl3pPr eaLnBrk="0" fontAlgn="base" hangingPunct="0">
              <a:spcBef>
                <a:spcPct val="0"/>
              </a:spcBef>
              <a:spcAft>
                <a:spcPct val="0"/>
              </a:spcAft>
              <a:tabLst>
                <a:tab pos="685800" algn="l"/>
              </a:tabLst>
              <a:defRPr>
                <a:solidFill>
                  <a:schemeClr val="tx1"/>
                </a:solidFill>
                <a:latin typeface="Arial" panose="020B0604020202020204" pitchFamily="34" charset="0"/>
              </a:defRPr>
            </a:lvl3pPr>
            <a:lvl4pPr eaLnBrk="0" fontAlgn="base" hangingPunct="0">
              <a:spcBef>
                <a:spcPct val="0"/>
              </a:spcBef>
              <a:spcAft>
                <a:spcPct val="0"/>
              </a:spcAft>
              <a:tabLst>
                <a:tab pos="685800" algn="l"/>
              </a:tabLst>
              <a:defRPr>
                <a:solidFill>
                  <a:schemeClr val="tx1"/>
                </a:solidFill>
                <a:latin typeface="Arial" panose="020B0604020202020204" pitchFamily="34" charset="0"/>
              </a:defRPr>
            </a:lvl4pPr>
            <a:lvl5pPr eaLnBrk="0" fontAlgn="base" hangingPunct="0">
              <a:spcBef>
                <a:spcPct val="0"/>
              </a:spcBef>
              <a:spcAft>
                <a:spcPct val="0"/>
              </a:spcAft>
              <a:tabLst>
                <a:tab pos="685800" algn="l"/>
              </a:tabLst>
              <a:defRPr>
                <a:solidFill>
                  <a:schemeClr val="tx1"/>
                </a:solidFill>
                <a:latin typeface="Arial" panose="020B0604020202020204" pitchFamily="34" charset="0"/>
              </a:defRPr>
            </a:lvl5pPr>
            <a:lvl6pPr eaLnBrk="0" fontAlgn="base" hangingPunct="0">
              <a:spcBef>
                <a:spcPct val="0"/>
              </a:spcBef>
              <a:spcAft>
                <a:spcPct val="0"/>
              </a:spcAft>
              <a:tabLst>
                <a:tab pos="685800" algn="l"/>
              </a:tabLst>
              <a:defRPr>
                <a:solidFill>
                  <a:schemeClr val="tx1"/>
                </a:solidFill>
                <a:latin typeface="Arial" panose="020B0604020202020204" pitchFamily="34" charset="0"/>
              </a:defRPr>
            </a:lvl6pPr>
            <a:lvl7pPr eaLnBrk="0" fontAlgn="base" hangingPunct="0">
              <a:spcBef>
                <a:spcPct val="0"/>
              </a:spcBef>
              <a:spcAft>
                <a:spcPct val="0"/>
              </a:spcAft>
              <a:tabLst>
                <a:tab pos="685800" algn="l"/>
              </a:tabLst>
              <a:defRPr>
                <a:solidFill>
                  <a:schemeClr val="tx1"/>
                </a:solidFill>
                <a:latin typeface="Arial" panose="020B0604020202020204" pitchFamily="34" charset="0"/>
              </a:defRPr>
            </a:lvl7pPr>
            <a:lvl8pPr eaLnBrk="0" fontAlgn="base" hangingPunct="0">
              <a:spcBef>
                <a:spcPct val="0"/>
              </a:spcBef>
              <a:spcAft>
                <a:spcPct val="0"/>
              </a:spcAft>
              <a:tabLst>
                <a:tab pos="685800" algn="l"/>
              </a:tabLst>
              <a:defRPr>
                <a:solidFill>
                  <a:schemeClr val="tx1"/>
                </a:solidFill>
                <a:latin typeface="Arial" panose="020B0604020202020204" pitchFamily="34" charset="0"/>
              </a:defRPr>
            </a:lvl8pPr>
            <a:lvl9pPr eaLnBrk="0" fontAlgn="base" hangingPunct="0">
              <a:spcBef>
                <a:spcPct val="0"/>
              </a:spcBef>
              <a:spcAft>
                <a:spcPct val="0"/>
              </a:spcAft>
              <a:tabLst>
                <a:tab pos="6858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685800" algn="l"/>
              </a:tabLst>
            </a:pPr>
            <a:r>
              <a:rPr kumimoji="0" lang="en-US" altLang="en-US" sz="1600" b="1"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rPr>
              <a:t>4. Complete the following tasks.</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ü"/>
            </a:pP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Merge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ridership</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and</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cal</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tables together, starting with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ridership</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table on the left and save the result to the variable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ridership_cal</a:t>
            </a:r>
            <a:r>
              <a:rPr kumimoji="0" lang="en-US" altLang="en-US" sz="1600" b="0"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ü"/>
            </a:pP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Extend the previous merge to three tables by also merging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a:ln>
                  <a:noFill/>
                </a:ln>
                <a:solidFill>
                  <a:srgbClr val="00B0F0"/>
                </a:solidFill>
                <a:effectLst/>
                <a:latin typeface="Arial Unicode MS"/>
                <a:ea typeface="Calibri" panose="020F0502020204030204" pitchFamily="34" charset="0"/>
                <a:cs typeface="Courier New" panose="02070309020205020404" pitchFamily="49" charset="0"/>
              </a:rPr>
              <a:t>stations</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table.</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ü"/>
            </a:pP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Create a variable called</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filter_criteria</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to select the appropriate rows from the merged table so that you can sum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rides</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column.</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altLang="en-US" sz="1600" b="0" i="0" u="none" strike="noStrike" cap="none" normalizeH="0" baseline="0" dirty="0">
              <a:ln>
                <a:noFill/>
              </a:ln>
              <a:solidFill>
                <a:srgbClr val="05192D"/>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r>
              <a:rPr kumimoji="0" lang="en-US" altLang="en-US" sz="1600" b="0" i="0" u="none" strike="noStrike" cap="none" normalizeH="0" baseline="0" dirty="0">
                <a:ln>
                  <a:noFill/>
                </a:ln>
                <a:solidFill>
                  <a:srgbClr val="05192D"/>
                </a:solidFill>
                <a:effectLst/>
                <a:ea typeface="Times New Roman" panose="02020603050405020304" pitchFamily="18" charset="0"/>
                <a:cs typeface="Arial" panose="020B0604020202020204" pitchFamily="34" charset="0"/>
              </a:rPr>
              <a:t>Answer: </a:t>
            </a:r>
            <a:r>
              <a:rPr kumimoji="0" lang="en-US" altLang="en-US" sz="1600" b="0" i="0" u="none" strike="noStrike" cap="none" normalizeH="0" baseline="0" dirty="0">
                <a:ln>
                  <a:noFill/>
                </a:ln>
                <a:solidFill>
                  <a:srgbClr val="CFA600"/>
                </a:solidFill>
                <a:effectLst/>
                <a:latin typeface="Courier New" panose="02070309020205020404" pitchFamily="49" charset="0"/>
                <a:ea typeface="Times New Roman" panose="02020603050405020304" pitchFamily="18" charset="0"/>
                <a:cs typeface="Courier New" panose="02070309020205020404" pitchFamily="49" charset="0"/>
              </a:rPr>
              <a:t>140005</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3797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1DFDD-B2A4-5456-5F2A-931E3562F8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21C71E-6146-93DC-5531-51D75518C555}"/>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 – Three tables merge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2" name="Rectangle 1">
            <a:extLst>
              <a:ext uri="{FF2B5EF4-FFF2-40B4-BE49-F238E27FC236}">
                <a16:creationId xmlns:a16="http://schemas.microsoft.com/office/drawing/2014/main" id="{8F784DD6-FC2F-51FD-D07B-EA24CAB52F2B}"/>
              </a:ext>
            </a:extLst>
          </p:cNvPr>
          <p:cNvSpPr>
            <a:spLocks noChangeArrowheads="1"/>
          </p:cNvSpPr>
          <p:nvPr/>
        </p:nvSpPr>
        <p:spPr bwMode="auto">
          <a:xfrm>
            <a:off x="208272" y="755294"/>
            <a:ext cx="1170505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To solidify the concept of a three DataFrame merge, </a:t>
            </a:r>
            <a:r>
              <a:rPr kumimoji="0" lang="en-US" altLang="en-US" sz="1600" b="0" i="0" u="none" strike="noStrike" cap="none" normalizeH="0" baseline="0" dirty="0">
                <a:ln>
                  <a:noFill/>
                </a:ln>
                <a:solidFill>
                  <a:srgbClr val="05192D"/>
                </a:solidFill>
                <a:effectLst/>
                <a:highlight>
                  <a:srgbClr val="FFFF00"/>
                </a:highlight>
                <a:latin typeface="Arial" panose="020B0604020202020204" pitchFamily="34" charset="0"/>
                <a:ea typeface="Times New Roman" panose="02020603050405020304" pitchFamily="18" charset="0"/>
                <a:cs typeface="Arial" panose="020B0604020202020204" pitchFamily="34" charset="0"/>
              </a:rPr>
              <a:t>practice another exercise</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 reasonable extension of our review of Chicago business data would include looking at demographics information about the neighborhoods where the businesses are. A table with the median income by zip code has been provided to you. You will merge the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licenses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wards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tables with this new income-by-zip-code table called </a:t>
            </a:r>
            <a:r>
              <a:rPr kumimoji="0" lang="en-US" altLang="en-US" sz="1400"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zip_demo</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The </a:t>
            </a:r>
            <a:r>
              <a:rPr kumimoji="0" lang="en-US" altLang="en-US" sz="1400"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licenses</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400"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wards</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and </a:t>
            </a:r>
            <a:r>
              <a:rPr kumimoji="0" lang="en-US" altLang="en-US" sz="1400" b="0" i="0" u="none" strike="noStrike" cap="none" normalizeH="0" baseline="0" dirty="0" err="1">
                <a:ln>
                  <a:noFill/>
                </a:ln>
                <a:solidFill>
                  <a:srgbClr val="05192D"/>
                </a:solidFill>
                <a:effectLst/>
                <a:latin typeface="Arial Unicode MS"/>
                <a:ea typeface="Calibri" panose="020F0502020204030204" pitchFamily="34" charset="0"/>
                <a:cs typeface="Courier New" panose="02070309020205020404" pitchFamily="49" charset="0"/>
              </a:rPr>
              <a:t>zip_demo</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DataFrames are to be loaded from </a:t>
            </a:r>
            <a:r>
              <a:rPr kumimoji="0" lang="en-US" altLang="en-US" sz="1600" b="0" i="0" u="none" strike="noStrike" cap="none" normalizeH="0" baseline="0" dirty="0" err="1">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licenses.p</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600" b="0" i="0" u="none" strike="noStrike" cap="none" normalizeH="0" baseline="0" dirty="0" err="1">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ward.p</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and </a:t>
            </a:r>
            <a:r>
              <a:rPr kumimoji="0" lang="en-US" altLang="en-US" sz="1600" b="0" i="0" u="none" strike="noStrike" cap="none" normalizeH="0" baseline="0" dirty="0" err="1">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zip_demo.p</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respectively.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02AC89E-E609-BBA6-CBBF-AE69DC0D58FA}"/>
              </a:ext>
            </a:extLst>
          </p:cNvPr>
          <p:cNvSpPr txBox="1"/>
          <p:nvPr/>
        </p:nvSpPr>
        <p:spPr>
          <a:xfrm>
            <a:off x="209088" y="2651225"/>
            <a:ext cx="11498650" cy="2089803"/>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5. Complete the following tasks.</a:t>
            </a:r>
            <a:endParaRPr lang="en-US" sz="2400" dirty="0">
              <a:effectLst/>
              <a:latin typeface="Times New Roman" panose="02020603050405020304" pitchFamily="18" charset="0"/>
              <a:ea typeface="Times New Roman" panose="02020603050405020304" pitchFamily="18" charset="0"/>
            </a:endParaRPr>
          </a:p>
          <a:p>
            <a:pPr marL="800100" lvl="1" indent="-342900">
              <a:lnSpc>
                <a:spcPct val="107000"/>
              </a:lnSpc>
              <a:spcAft>
                <a:spcPts val="800"/>
              </a:spcAft>
              <a:buSzPts val="1000"/>
              <a:buFont typeface="Symbol" panose="05050102010706020507" pitchFamily="18" charset="2"/>
              <a:buChar char=""/>
              <a:tabLst>
                <a:tab pos="685800" algn="l"/>
              </a:tabLst>
            </a:pP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Starting with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licenses</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merge it to the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zip</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_</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demo</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on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zip</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Then merge the resulting table to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wards</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on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ward</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Save result of the three merged tables to a variable named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licenses</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_</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zip</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_</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ward</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800100" lvl="1" indent="-342900">
              <a:lnSpc>
                <a:spcPct val="107000"/>
              </a:lnSpc>
              <a:spcAft>
                <a:spcPts val="800"/>
              </a:spcAft>
              <a:buSzPts val="1000"/>
              <a:buFont typeface="Symbol" panose="05050102010706020507" pitchFamily="18" charset="2"/>
              <a:buChar char=""/>
              <a:tabLst>
                <a:tab pos="685800" algn="l"/>
              </a:tabLst>
            </a:pP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Group the results of the three merged tables by the column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alderman</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find the median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income</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 </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using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agg</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income':'median</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64421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4390C-89C5-C71D-DAA8-1FFA6192D8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B4E622C-EBED-ED37-C624-F59EB5717C72}"/>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Left Join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5122" name="Picture 2" descr="A diagram of a left and right data frame&#10;&#10;Description automatically generated">
            <a:extLst>
              <a:ext uri="{FF2B5EF4-FFF2-40B4-BE49-F238E27FC236}">
                <a16:creationId xmlns:a16="http://schemas.microsoft.com/office/drawing/2014/main" id="{1194EFE3-767B-2E0F-0ACF-19FC0AFAF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855" y="1524712"/>
            <a:ext cx="2823115" cy="2300423"/>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descr="A table with arrows and letters&#10;&#10;Description automatically generated">
            <a:extLst>
              <a:ext uri="{FF2B5EF4-FFF2-40B4-BE49-F238E27FC236}">
                <a16:creationId xmlns:a16="http://schemas.microsoft.com/office/drawing/2014/main" id="{6620C1E7-0FBB-4746-BE6F-E566EBBA4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243" y="1769842"/>
            <a:ext cx="5663285" cy="193903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71510D94-EBB0-932F-6148-C3FEABEE6164}"/>
              </a:ext>
            </a:extLst>
          </p:cNvPr>
          <p:cNvSpPr>
            <a:spLocks noChangeArrowheads="1"/>
          </p:cNvSpPr>
          <p:nvPr/>
        </p:nvSpPr>
        <p:spPr bwMode="auto">
          <a:xfrm>
            <a:off x="208271" y="877290"/>
            <a:ext cx="1169634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 left join returns all rows of data from the left table and only those rows from the right table where key columns match.</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4CE4A376-CABC-B083-1D72-D85B937CE58F}"/>
              </a:ext>
            </a:extLst>
          </p:cNvPr>
          <p:cNvSpPr>
            <a:spLocks noChangeArrowheads="1"/>
          </p:cNvSpPr>
          <p:nvPr/>
        </p:nvSpPr>
        <p:spPr bwMode="auto">
          <a:xfrm>
            <a:off x="208272" y="3825136"/>
            <a:ext cx="11696345"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56CA945F-EA07-8009-A1AE-D1E55F142D5B}"/>
              </a:ext>
            </a:extLst>
          </p:cNvPr>
          <p:cNvSpPr>
            <a:spLocks noChangeArrowheads="1"/>
          </p:cNvSpPr>
          <p:nvPr/>
        </p:nvSpPr>
        <p:spPr bwMode="auto">
          <a:xfrm>
            <a:off x="208270" y="3939404"/>
            <a:ext cx="11696345"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Here we have two tables named left and right. We want to use a left join to merge them on key column C. A left join returns all of the rows from the left table and only those rows from the right table where column C matches in both. Notice the second row of the merged table. The columns from the left table are filled in, while the column from the right table is not since there wasn't a match found for that row in the right 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To understand better, let’s explore new data sets.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Our first table, named movies, holds information about individual movies such as the title name and its popularity. Additionally, each movie is given an ID number. Our table starts with 4,805 rows of data</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686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DC61-6641-FA7C-A254-D7D6A2232E9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FB8FD5-E7A3-B67D-FCCD-0D6D7CAC0B7F}"/>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err="1">
                <a:solidFill>
                  <a:srgbClr val="000000"/>
                </a:solidFill>
                <a:latin typeface="Arial" panose="020B0604020202020204" pitchFamily="34" charset="0"/>
                <a:ea typeface="Calibri" panose="020F0502020204030204" pitchFamily="34" charset="0"/>
                <a:cs typeface="Cordia New" panose="020B0304020202020204" pitchFamily="34" charset="-34"/>
              </a:rPr>
              <a:t>tmdb_movies</a:t>
            </a: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 data set</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2" name="Picture 1" descr="A screenshot of a computer&#10;&#10;Description automatically generated">
            <a:extLst>
              <a:ext uri="{FF2B5EF4-FFF2-40B4-BE49-F238E27FC236}">
                <a16:creationId xmlns:a16="http://schemas.microsoft.com/office/drawing/2014/main" id="{9102AC3B-293D-3FE9-58FD-A86E99CC922B}"/>
              </a:ext>
            </a:extLst>
          </p:cNvPr>
          <p:cNvPicPr>
            <a:picLocks noChangeAspect="1"/>
          </p:cNvPicPr>
          <p:nvPr/>
        </p:nvPicPr>
        <p:blipFill>
          <a:blip r:embed="rId2"/>
          <a:stretch>
            <a:fillRect/>
          </a:stretch>
        </p:blipFill>
        <p:spPr>
          <a:xfrm>
            <a:off x="3187652" y="782696"/>
            <a:ext cx="6237719" cy="2508019"/>
          </a:xfrm>
          <a:prstGeom prst="rect">
            <a:avLst/>
          </a:prstGeom>
        </p:spPr>
      </p:pic>
      <p:sp>
        <p:nvSpPr>
          <p:cNvPr id="5" name="TextBox 4">
            <a:extLst>
              <a:ext uri="{FF2B5EF4-FFF2-40B4-BE49-F238E27FC236}">
                <a16:creationId xmlns:a16="http://schemas.microsoft.com/office/drawing/2014/main" id="{6ADE8736-383B-7EC3-86A3-67A763749D5A}"/>
              </a:ext>
            </a:extLst>
          </p:cNvPr>
          <p:cNvSpPr txBox="1"/>
          <p:nvPr/>
        </p:nvSpPr>
        <p:spPr>
          <a:xfrm>
            <a:off x="253881" y="3396167"/>
            <a:ext cx="11684238" cy="584775"/>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Our second table is named taglines, which contains a movie ID number and the tag line for the movie. Notice that this table has almost 4,000 rows of data, so it contains fewer movies than the movies table.</a:t>
            </a:r>
            <a:endParaRPr lang="en-US" sz="1600" dirty="0"/>
          </a:p>
        </p:txBody>
      </p:sp>
      <p:pic>
        <p:nvPicPr>
          <p:cNvPr id="6" name="Picture 5" descr="A screenshot of a computer&#10;&#10;Description automatically generated">
            <a:extLst>
              <a:ext uri="{FF2B5EF4-FFF2-40B4-BE49-F238E27FC236}">
                <a16:creationId xmlns:a16="http://schemas.microsoft.com/office/drawing/2014/main" id="{EF12B14A-6EB4-019B-5E31-30066A6D95AA}"/>
              </a:ext>
            </a:extLst>
          </p:cNvPr>
          <p:cNvPicPr>
            <a:picLocks noChangeAspect="1"/>
          </p:cNvPicPr>
          <p:nvPr/>
        </p:nvPicPr>
        <p:blipFill>
          <a:blip r:embed="rId3"/>
          <a:stretch>
            <a:fillRect/>
          </a:stretch>
        </p:blipFill>
        <p:spPr>
          <a:xfrm>
            <a:off x="3187651" y="4168612"/>
            <a:ext cx="6237719" cy="2574019"/>
          </a:xfrm>
          <a:prstGeom prst="rect">
            <a:avLst/>
          </a:prstGeom>
        </p:spPr>
      </p:pic>
      <p:pic>
        <p:nvPicPr>
          <p:cNvPr id="8" name="Picture 7">
            <a:extLst>
              <a:ext uri="{FF2B5EF4-FFF2-40B4-BE49-F238E27FC236}">
                <a16:creationId xmlns:a16="http://schemas.microsoft.com/office/drawing/2014/main" id="{9E093B83-DB31-9A9E-CD84-787C0208F842}"/>
              </a:ext>
            </a:extLst>
          </p:cNvPr>
          <p:cNvPicPr>
            <a:picLocks noChangeAspect="1"/>
          </p:cNvPicPr>
          <p:nvPr/>
        </p:nvPicPr>
        <p:blipFill>
          <a:blip r:embed="rId4"/>
          <a:stretch>
            <a:fillRect/>
          </a:stretch>
        </p:blipFill>
        <p:spPr>
          <a:xfrm>
            <a:off x="3268786" y="2989970"/>
            <a:ext cx="713554" cy="237851"/>
          </a:xfrm>
          <a:prstGeom prst="rect">
            <a:avLst/>
          </a:prstGeom>
        </p:spPr>
      </p:pic>
    </p:spTree>
    <p:extLst>
      <p:ext uri="{BB962C8B-B14F-4D97-AF65-F5344CB8AC3E}">
        <p14:creationId xmlns:p14="http://schemas.microsoft.com/office/powerpoint/2010/main" val="2131293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3C4FD-B214-8CEA-2ACF-1FBFF81D425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31213F2-8C0C-6373-F6BF-12C45BE383D3}"/>
              </a:ext>
            </a:extLst>
          </p:cNvPr>
          <p:cNvSpPr txBox="1"/>
          <p:nvPr/>
        </p:nvSpPr>
        <p:spPr>
          <a:xfrm>
            <a:off x="202962" y="172654"/>
            <a:ext cx="11752603" cy="2554545"/>
          </a:xfrm>
          <a:prstGeom prst="rect">
            <a:avLst/>
          </a:prstGeom>
          <a:noFill/>
        </p:spPr>
        <p:txBody>
          <a:bodyPr wrap="square">
            <a:spAutoFit/>
          </a:bodyPr>
          <a:lstStyle/>
          <a:p>
            <a:pPr marL="0" marR="0" algn="thaiDist"/>
            <a:r>
              <a:rPr lang="en-US" sz="1600" dirty="0">
                <a:solidFill>
                  <a:srgbClr val="05192D"/>
                </a:solidFill>
                <a:effectLst/>
                <a:latin typeface="Arial" panose="020B0604020202020204" pitchFamily="34" charset="0"/>
                <a:ea typeface="Times New Roman" panose="02020603050405020304" pitchFamily="18" charset="0"/>
              </a:rPr>
              <a:t>To merge these two tables with a left join, we use our merge method similar to what we learned previously. Here we list the movie table first and merge it to the taglines table on the ID column in both tables. </a:t>
            </a:r>
          </a:p>
          <a:p>
            <a:pPr marL="0" marR="0" algn="thaiDist"/>
            <a:endParaRPr lang="en-US" sz="1600" dirty="0">
              <a:solidFill>
                <a:srgbClr val="05192D"/>
              </a:solidFill>
              <a:latin typeface="Arial" panose="020B0604020202020204" pitchFamily="34" charset="0"/>
              <a:ea typeface="Times New Roman" panose="02020603050405020304" pitchFamily="18" charset="0"/>
            </a:endParaRPr>
          </a:p>
          <a:p>
            <a:pPr marL="0" marR="0" algn="thaiDist"/>
            <a:r>
              <a:rPr lang="en-US" sz="1600" dirty="0">
                <a:solidFill>
                  <a:srgbClr val="05192D"/>
                </a:solidFill>
                <a:effectLst/>
                <a:latin typeface="Arial" panose="020B0604020202020204" pitchFamily="34" charset="0"/>
                <a:ea typeface="Times New Roman" panose="02020603050405020304" pitchFamily="18" charset="0"/>
              </a:rPr>
              <a:t>However, notice an additional argument named 'how'. This argument defines how to merge the two tables. In this case, we use 'left' for a left join. </a:t>
            </a:r>
            <a:r>
              <a:rPr lang="en-US" sz="1600" dirty="0">
                <a:solidFill>
                  <a:srgbClr val="FF0000"/>
                </a:solidFill>
                <a:effectLst/>
                <a:latin typeface="Arial" panose="020B0604020202020204" pitchFamily="34" charset="0"/>
                <a:ea typeface="Times New Roman" panose="02020603050405020304" pitchFamily="18" charset="0"/>
              </a:rPr>
              <a:t>The default value for how is 'inner</a:t>
            </a:r>
            <a:r>
              <a:rPr lang="en-US" sz="1600" dirty="0">
                <a:solidFill>
                  <a:srgbClr val="05192D"/>
                </a:solidFill>
                <a:effectLst/>
                <a:latin typeface="Arial" panose="020B0604020202020204" pitchFamily="34" charset="0"/>
                <a:ea typeface="Times New Roman" panose="02020603050405020304" pitchFamily="18" charset="0"/>
              </a:rPr>
              <a:t>', so we didn't need to specify this earlier since we were only working with inner joins. The result of the merge shows a table with all of the rows from the movies table and a value for tag line where the ID column matches in both tables. </a:t>
            </a:r>
          </a:p>
          <a:p>
            <a:pPr marL="0" marR="0" algn="thaiDist"/>
            <a:endParaRPr lang="en-US" sz="1600" dirty="0">
              <a:solidFill>
                <a:srgbClr val="05192D"/>
              </a:solidFill>
              <a:latin typeface="Arial" panose="020B0604020202020204" pitchFamily="34" charset="0"/>
              <a:ea typeface="Times New Roman" panose="02020603050405020304" pitchFamily="18" charset="0"/>
            </a:endParaRPr>
          </a:p>
          <a:p>
            <a:pPr marL="0" marR="0" algn="thaiDist"/>
            <a:r>
              <a:rPr lang="en-US" sz="1600" dirty="0">
                <a:solidFill>
                  <a:srgbClr val="05192D"/>
                </a:solidFill>
                <a:effectLst/>
                <a:latin typeface="Arial" panose="020B0604020202020204" pitchFamily="34" charset="0"/>
                <a:ea typeface="Times New Roman" panose="02020603050405020304" pitchFamily="18" charset="0"/>
              </a:rPr>
              <a:t>Wherever there isn't a matching ID in the taglines table, a null value is entered for the tag line. Remember that </a:t>
            </a:r>
            <a:r>
              <a:rPr lang="en-US" sz="1600" dirty="0">
                <a:solidFill>
                  <a:srgbClr val="FF0000"/>
                </a:solidFill>
                <a:effectLst/>
                <a:latin typeface="Arial" panose="020B0604020202020204" pitchFamily="34" charset="0"/>
                <a:ea typeface="Times New Roman" panose="02020603050405020304" pitchFamily="18" charset="0"/>
              </a:rPr>
              <a:t>pandas uses </a:t>
            </a:r>
            <a:r>
              <a:rPr lang="en-US" sz="1600" dirty="0" err="1">
                <a:solidFill>
                  <a:srgbClr val="FF0000"/>
                </a:solidFill>
                <a:effectLst/>
                <a:latin typeface="Arial" panose="020B0604020202020204" pitchFamily="34" charset="0"/>
                <a:ea typeface="Times New Roman" panose="02020603050405020304" pitchFamily="18" charset="0"/>
              </a:rPr>
              <a:t>NaN</a:t>
            </a:r>
            <a:r>
              <a:rPr lang="en-US" sz="1600" dirty="0">
                <a:solidFill>
                  <a:srgbClr val="FF0000"/>
                </a:solidFill>
                <a:effectLst/>
                <a:latin typeface="Arial" panose="020B0604020202020204" pitchFamily="34" charset="0"/>
                <a:ea typeface="Times New Roman" panose="02020603050405020304" pitchFamily="18" charset="0"/>
              </a:rPr>
              <a:t> to denote missing data</a:t>
            </a:r>
            <a:r>
              <a:rPr lang="en-US" sz="1600" dirty="0">
                <a:solidFill>
                  <a:srgbClr val="05192D"/>
                </a:solidFill>
                <a:effectLst/>
                <a:latin typeface="Arial" panose="020B0604020202020204" pitchFamily="34"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p:txBody>
      </p:sp>
      <p:pic>
        <p:nvPicPr>
          <p:cNvPr id="5" name="Picture 4" descr="A screenshot of a computer program&#10;&#10;Description automatically generated">
            <a:extLst>
              <a:ext uri="{FF2B5EF4-FFF2-40B4-BE49-F238E27FC236}">
                <a16:creationId xmlns:a16="http://schemas.microsoft.com/office/drawing/2014/main" id="{65276FEF-3810-A5EE-253C-2EEEFC37F1B6}"/>
              </a:ext>
            </a:extLst>
          </p:cNvPr>
          <p:cNvPicPr>
            <a:picLocks noChangeAspect="1"/>
          </p:cNvPicPr>
          <p:nvPr/>
        </p:nvPicPr>
        <p:blipFill>
          <a:blip r:embed="rId2"/>
          <a:stretch>
            <a:fillRect/>
          </a:stretch>
        </p:blipFill>
        <p:spPr>
          <a:xfrm>
            <a:off x="2348105" y="2614246"/>
            <a:ext cx="7495789" cy="2554545"/>
          </a:xfrm>
          <a:prstGeom prst="rect">
            <a:avLst/>
          </a:prstGeom>
        </p:spPr>
      </p:pic>
      <p:sp>
        <p:nvSpPr>
          <p:cNvPr id="7" name="TextBox 6">
            <a:extLst>
              <a:ext uri="{FF2B5EF4-FFF2-40B4-BE49-F238E27FC236}">
                <a16:creationId xmlns:a16="http://schemas.microsoft.com/office/drawing/2014/main" id="{D9DBF1B7-FB8C-BE60-AC7F-E31AF2EC120A}"/>
              </a:ext>
            </a:extLst>
          </p:cNvPr>
          <p:cNvSpPr txBox="1"/>
          <p:nvPr/>
        </p:nvSpPr>
        <p:spPr>
          <a:xfrm>
            <a:off x="219697" y="5168791"/>
            <a:ext cx="11752603" cy="738664"/>
          </a:xfrm>
          <a:prstGeom prst="rect">
            <a:avLst/>
          </a:prstGeom>
          <a:noFill/>
        </p:spPr>
        <p:txBody>
          <a:bodyPr wrap="square">
            <a:spAutoFit/>
          </a:bodyPr>
          <a:lstStyle/>
          <a:p>
            <a:r>
              <a:rPr lang="en-US" sz="1400" dirty="0">
                <a:solidFill>
                  <a:srgbClr val="05192D"/>
                </a:solidFill>
                <a:effectLst/>
                <a:highlight>
                  <a:srgbClr val="FFFF00"/>
                </a:highlight>
                <a:latin typeface="Arial" panose="020B0604020202020204" pitchFamily="34" charset="0"/>
                <a:ea typeface="Calibri" panose="020F0502020204030204" pitchFamily="34" charset="0"/>
              </a:rPr>
              <a:t>After the merge, our resulting table has 4,805 rows</a:t>
            </a:r>
            <a:r>
              <a:rPr lang="en-US" sz="1400" dirty="0">
                <a:solidFill>
                  <a:srgbClr val="05192D"/>
                </a:solidFill>
                <a:effectLst/>
                <a:latin typeface="Arial" panose="020B0604020202020204" pitchFamily="34" charset="0"/>
                <a:ea typeface="Calibri" panose="020F0502020204030204" pitchFamily="34" charset="0"/>
              </a:rPr>
              <a:t>. This is because we are returning all of the rows of data from the movies table, and the relationship between the movies table and taglines is one-to-one. Therefore, in a one-to-one merge like this one, </a:t>
            </a:r>
            <a:r>
              <a:rPr lang="en-US" sz="1400" dirty="0">
                <a:solidFill>
                  <a:srgbClr val="FF0000"/>
                </a:solidFill>
                <a:effectLst/>
                <a:latin typeface="Arial" panose="020B0604020202020204" pitchFamily="34" charset="0"/>
                <a:ea typeface="Calibri" panose="020F0502020204030204" pitchFamily="34" charset="0"/>
              </a:rPr>
              <a:t>a left join will always return the same number of  rows as the left table</a:t>
            </a:r>
            <a:r>
              <a:rPr lang="en-US" sz="1400" dirty="0">
                <a:solidFill>
                  <a:srgbClr val="05192D"/>
                </a:solidFill>
                <a:effectLst/>
                <a:latin typeface="Arial" panose="020B0604020202020204" pitchFamily="34" charset="0"/>
                <a:ea typeface="Calibri" panose="020F0502020204030204" pitchFamily="34" charset="0"/>
              </a:rPr>
              <a:t>.</a:t>
            </a:r>
            <a:endParaRPr lang="en-US" sz="1400" dirty="0"/>
          </a:p>
        </p:txBody>
      </p:sp>
      <p:pic>
        <p:nvPicPr>
          <p:cNvPr id="8" name="Picture 7" descr="A white and black rectangle&#10;&#10;Description automatically generated">
            <a:extLst>
              <a:ext uri="{FF2B5EF4-FFF2-40B4-BE49-F238E27FC236}">
                <a16:creationId xmlns:a16="http://schemas.microsoft.com/office/drawing/2014/main" id="{C035FEAC-B8B2-C09B-571A-8D0D8ECF9AC4}"/>
              </a:ext>
            </a:extLst>
          </p:cNvPr>
          <p:cNvPicPr>
            <a:picLocks noChangeAspect="1"/>
          </p:cNvPicPr>
          <p:nvPr/>
        </p:nvPicPr>
        <p:blipFill>
          <a:blip r:embed="rId3"/>
          <a:stretch>
            <a:fillRect/>
          </a:stretch>
        </p:blipFill>
        <p:spPr>
          <a:xfrm>
            <a:off x="5834165" y="5824477"/>
            <a:ext cx="6121400" cy="906780"/>
          </a:xfrm>
          <a:prstGeom prst="rect">
            <a:avLst/>
          </a:prstGeom>
        </p:spPr>
      </p:pic>
    </p:spTree>
    <p:extLst>
      <p:ext uri="{BB962C8B-B14F-4D97-AF65-F5344CB8AC3E}">
        <p14:creationId xmlns:p14="http://schemas.microsoft.com/office/powerpoint/2010/main" val="2487736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8B8A-7B48-B288-D176-498B12D1972A}"/>
              </a:ext>
            </a:extLst>
          </p:cNvPr>
          <p:cNvSpPr>
            <a:spLocks noGrp="1"/>
          </p:cNvSpPr>
          <p:nvPr>
            <p:ph type="title"/>
          </p:nvPr>
        </p:nvSpPr>
        <p:spPr/>
        <p:txBody>
          <a:bodyPr/>
          <a:lstStyle/>
          <a:p>
            <a:r>
              <a:rPr lang="en-US" dirty="0"/>
              <a:t>Read Carefully</a:t>
            </a:r>
          </a:p>
        </p:txBody>
      </p:sp>
      <p:sp>
        <p:nvSpPr>
          <p:cNvPr id="3" name="Content Placeholder 2">
            <a:extLst>
              <a:ext uri="{FF2B5EF4-FFF2-40B4-BE49-F238E27FC236}">
                <a16:creationId xmlns:a16="http://schemas.microsoft.com/office/drawing/2014/main" id="{44F68C56-F982-9EA9-19AC-848A8EB7DB5F}"/>
              </a:ext>
            </a:extLst>
          </p:cNvPr>
          <p:cNvSpPr>
            <a:spLocks noGrp="1"/>
          </p:cNvSpPr>
          <p:nvPr>
            <p:ph idx="1"/>
          </p:nvPr>
        </p:nvSpPr>
        <p:spPr/>
        <p:txBody>
          <a:bodyPr/>
          <a:lstStyle/>
          <a:p>
            <a:r>
              <a:rPr lang="en-US" dirty="0"/>
              <a:t>For each week’s in-class exercises and/or homework, please create a new Jupyter notebook file with the following naming convention:</a:t>
            </a:r>
          </a:p>
          <a:p>
            <a:pPr marL="0" indent="0">
              <a:buNone/>
            </a:pPr>
            <a:endParaRPr lang="en-US" dirty="0"/>
          </a:p>
          <a:p>
            <a:pPr marL="0" indent="0" algn="ctr">
              <a:buNone/>
            </a:pPr>
            <a:r>
              <a:rPr lang="en-US" dirty="0" err="1"/>
              <a:t>ID_Name_C</a:t>
            </a:r>
            <a:r>
              <a:rPr lang="en-US" dirty="0"/>
              <a:t>(no.).</a:t>
            </a:r>
            <a:r>
              <a:rPr lang="en-US" dirty="0" err="1"/>
              <a:t>ipynb</a:t>
            </a:r>
            <a:endParaRPr lang="en-US" dirty="0"/>
          </a:p>
          <a:p>
            <a:pPr marL="0" indent="0" algn="ctr">
              <a:buNone/>
            </a:pPr>
            <a:r>
              <a:rPr lang="en-US" dirty="0"/>
              <a:t>for example,</a:t>
            </a:r>
          </a:p>
          <a:p>
            <a:pPr marL="0" indent="0" algn="ctr">
              <a:buNone/>
            </a:pPr>
            <a:r>
              <a:rPr lang="en-US" dirty="0"/>
              <a:t>6619999_Johnwick</a:t>
            </a:r>
            <a:r>
              <a:rPr lang="en-US" b="1" dirty="0"/>
              <a:t>_</a:t>
            </a:r>
            <a:r>
              <a:rPr lang="en-US" dirty="0"/>
              <a:t>C6.ipynb</a:t>
            </a:r>
          </a:p>
        </p:txBody>
      </p:sp>
    </p:spTree>
    <p:extLst>
      <p:ext uri="{BB962C8B-B14F-4D97-AF65-F5344CB8AC3E}">
        <p14:creationId xmlns:p14="http://schemas.microsoft.com/office/powerpoint/2010/main" val="2859080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65ED3-B9A8-17A2-FC31-CA69475CF1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0C1171-561B-3498-2465-D093E3142F0B}"/>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2" name="Rectangle 1">
            <a:extLst>
              <a:ext uri="{FF2B5EF4-FFF2-40B4-BE49-F238E27FC236}">
                <a16:creationId xmlns:a16="http://schemas.microsoft.com/office/drawing/2014/main" id="{2D0506AD-B83F-A7C8-FD55-592729D881FE}"/>
              </a:ext>
            </a:extLst>
          </p:cNvPr>
          <p:cNvSpPr>
            <a:spLocks noChangeArrowheads="1"/>
          </p:cNvSpPr>
          <p:nvPr/>
        </p:nvSpPr>
        <p:spPr bwMode="auto">
          <a:xfrm>
            <a:off x="324740" y="1051438"/>
            <a:ext cx="11191082" cy="4755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lvl1pPr eaLnBrk="0" fontAlgn="base" hangingPunct="0">
              <a:spcBef>
                <a:spcPct val="0"/>
              </a:spcBef>
              <a:spcAft>
                <a:spcPct val="0"/>
              </a:spcAft>
              <a:tabLst>
                <a:tab pos="685800" algn="l"/>
              </a:tabLst>
              <a:defRPr>
                <a:solidFill>
                  <a:schemeClr val="tx1"/>
                </a:solidFill>
                <a:latin typeface="Arial" panose="020B0604020202020204" pitchFamily="34" charset="0"/>
              </a:defRPr>
            </a:lvl1pPr>
            <a:lvl2pPr eaLnBrk="0" fontAlgn="base" hangingPunct="0">
              <a:spcBef>
                <a:spcPct val="0"/>
              </a:spcBef>
              <a:spcAft>
                <a:spcPct val="0"/>
              </a:spcAft>
              <a:tabLst>
                <a:tab pos="685800" algn="l"/>
              </a:tabLst>
              <a:defRPr>
                <a:solidFill>
                  <a:schemeClr val="tx1"/>
                </a:solidFill>
                <a:latin typeface="Arial" panose="020B0604020202020204" pitchFamily="34" charset="0"/>
              </a:defRPr>
            </a:lvl2pPr>
            <a:lvl3pPr eaLnBrk="0" fontAlgn="base" hangingPunct="0">
              <a:spcBef>
                <a:spcPct val="0"/>
              </a:spcBef>
              <a:spcAft>
                <a:spcPct val="0"/>
              </a:spcAft>
              <a:tabLst>
                <a:tab pos="685800" algn="l"/>
              </a:tabLst>
              <a:defRPr>
                <a:solidFill>
                  <a:schemeClr val="tx1"/>
                </a:solidFill>
                <a:latin typeface="Arial" panose="020B0604020202020204" pitchFamily="34" charset="0"/>
              </a:defRPr>
            </a:lvl3pPr>
            <a:lvl4pPr eaLnBrk="0" fontAlgn="base" hangingPunct="0">
              <a:spcBef>
                <a:spcPct val="0"/>
              </a:spcBef>
              <a:spcAft>
                <a:spcPct val="0"/>
              </a:spcAft>
              <a:tabLst>
                <a:tab pos="685800" algn="l"/>
              </a:tabLst>
              <a:defRPr>
                <a:solidFill>
                  <a:schemeClr val="tx1"/>
                </a:solidFill>
                <a:latin typeface="Arial" panose="020B0604020202020204" pitchFamily="34" charset="0"/>
              </a:defRPr>
            </a:lvl4pPr>
            <a:lvl5pPr eaLnBrk="0" fontAlgn="base" hangingPunct="0">
              <a:spcBef>
                <a:spcPct val="0"/>
              </a:spcBef>
              <a:spcAft>
                <a:spcPct val="0"/>
              </a:spcAft>
              <a:tabLst>
                <a:tab pos="685800" algn="l"/>
              </a:tabLst>
              <a:defRPr>
                <a:solidFill>
                  <a:schemeClr val="tx1"/>
                </a:solidFill>
                <a:latin typeface="Arial" panose="020B0604020202020204" pitchFamily="34" charset="0"/>
              </a:defRPr>
            </a:lvl5pPr>
            <a:lvl6pPr eaLnBrk="0" fontAlgn="base" hangingPunct="0">
              <a:spcBef>
                <a:spcPct val="0"/>
              </a:spcBef>
              <a:spcAft>
                <a:spcPct val="0"/>
              </a:spcAft>
              <a:tabLst>
                <a:tab pos="685800" algn="l"/>
              </a:tabLst>
              <a:defRPr>
                <a:solidFill>
                  <a:schemeClr val="tx1"/>
                </a:solidFill>
                <a:latin typeface="Arial" panose="020B0604020202020204" pitchFamily="34" charset="0"/>
              </a:defRPr>
            </a:lvl6pPr>
            <a:lvl7pPr eaLnBrk="0" fontAlgn="base" hangingPunct="0">
              <a:spcBef>
                <a:spcPct val="0"/>
              </a:spcBef>
              <a:spcAft>
                <a:spcPct val="0"/>
              </a:spcAft>
              <a:tabLst>
                <a:tab pos="685800" algn="l"/>
              </a:tabLst>
              <a:defRPr>
                <a:solidFill>
                  <a:schemeClr val="tx1"/>
                </a:solidFill>
                <a:latin typeface="Arial" panose="020B0604020202020204" pitchFamily="34" charset="0"/>
              </a:defRPr>
            </a:lvl7pPr>
            <a:lvl8pPr eaLnBrk="0" fontAlgn="base" hangingPunct="0">
              <a:spcBef>
                <a:spcPct val="0"/>
              </a:spcBef>
              <a:spcAft>
                <a:spcPct val="0"/>
              </a:spcAft>
              <a:tabLst>
                <a:tab pos="685800" algn="l"/>
              </a:tabLst>
              <a:defRPr>
                <a:solidFill>
                  <a:schemeClr val="tx1"/>
                </a:solidFill>
                <a:latin typeface="Arial" panose="020B0604020202020204" pitchFamily="34" charset="0"/>
              </a:defRPr>
            </a:lvl8pPr>
            <a:lvl9pPr eaLnBrk="0" fontAlgn="base" hangingPunct="0">
              <a:spcBef>
                <a:spcPct val="0"/>
              </a:spcBef>
              <a:spcAft>
                <a:spcPct val="0"/>
              </a:spcAft>
              <a:tabLst>
                <a:tab pos="6858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85800" algn="l"/>
              </a:tabLst>
            </a:pPr>
            <a:r>
              <a:rPr kumimoji="0" lang="en-US" altLang="en-US" sz="2400" b="1"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Counting missing rows with left join</a:t>
            </a:r>
            <a:endParaRPr kumimoji="0" lang="en-US" altLang="en-US" sz="40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The Movie Database is supported by volunteers going out into the world, collecting data, and entering it into the database. This includes financial data, such as movie budget and revenue. If you wanted to know which movies are still missing data, you could use a left join to identify them. Practice using a left join by merging the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movies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table and the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financials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table.</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The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movies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financials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tables are to be loaded from </a:t>
            </a:r>
            <a:r>
              <a:rPr kumimoji="0" lang="en-US" altLang="en-US" sz="1600"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movies.p</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sz="1600"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financials.p</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685800" algn="l"/>
              </a:tabLst>
            </a:pPr>
            <a:endParaRPr kumimoji="0" lang="en-US" altLang="en-US" sz="1600" b="1"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tab pos="685800" algn="l"/>
              </a:tabLst>
            </a:pPr>
            <a:r>
              <a:rPr kumimoji="0" lang="en-US" altLang="en-US" sz="1600" b="1"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rPr>
              <a:t>6. Complete the following tasks.</a:t>
            </a:r>
          </a:p>
          <a:p>
            <a:pPr marL="0" marR="0" lvl="0" indent="0" algn="l" defTabSz="914400" rtl="0" eaLnBrk="0" fontAlgn="base" latinLnBrk="0" hangingPunct="0">
              <a:lnSpc>
                <a:spcPct val="100000"/>
              </a:lnSpc>
              <a:spcBef>
                <a:spcPct val="0"/>
              </a:spcBef>
              <a:spcAft>
                <a:spcPct val="0"/>
              </a:spcAft>
              <a:buClrTx/>
              <a:buSzTx/>
              <a:tabLst>
                <a:tab pos="685800" algn="l"/>
              </a:tabLst>
            </a:pP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
            </a:pPr>
            <a:r>
              <a:rPr kumimoji="0" lang="en-US" altLang="en-US" sz="1600" b="0"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rPr>
              <a:t>What column is likely the best column to merge the two tables on?</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
            </a:pP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Merge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movies</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table, as the left table, with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financials</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table using a left join, and save the result to</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movies</a:t>
            </a:r>
            <a:r>
              <a:rPr kumimoji="0" lang="en-US" altLang="en-US" sz="14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_</a:t>
            </a:r>
            <a:r>
              <a:rPr kumimoji="0" lang="en-US" altLang="en-US" sz="16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financials</a:t>
            </a:r>
            <a:r>
              <a:rPr kumimoji="0" lang="en-US" altLang="en-US" sz="1600" b="0"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
            </a:pP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Count the number of rows in</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movies</a:t>
            </a:r>
            <a:r>
              <a:rPr kumimoji="0" lang="en-US" altLang="en-US" sz="14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_</a:t>
            </a:r>
            <a:r>
              <a:rPr kumimoji="0" lang="en-US" altLang="en-US" sz="16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financials</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with a null value in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budget</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column.</a:t>
            </a:r>
            <a:endParaRPr kumimoji="0" lang="en-US" altLang="en-US" sz="1600" b="0" i="0" u="none" strike="noStrike" cap="none" normalizeH="0" baseline="0" dirty="0">
              <a:ln>
                <a:noFill/>
              </a:ln>
              <a:solidFill>
                <a:srgbClr val="FF0000"/>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altLang="en-US" sz="1600" b="0" i="0" u="none" strike="noStrike" cap="none" normalizeH="0" baseline="0" dirty="0">
              <a:ln>
                <a:noFill/>
              </a:ln>
              <a:solidFill>
                <a:srgbClr val="FF0000"/>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lang="en-US" altLang="en-US" sz="1600" dirty="0">
              <a:solidFill>
                <a:srgbClr val="FF0000"/>
              </a:solidFill>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altLang="en-US" sz="1600" b="0" i="0" u="none" strike="noStrike" cap="none" normalizeH="0" baseline="0" dirty="0">
              <a:ln>
                <a:noFill/>
              </a:ln>
              <a:solidFill>
                <a:srgbClr val="FF0000"/>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r>
              <a:rPr kumimoji="0" lang="en-US" altLang="en-US" sz="1600" b="0" i="0" u="none" strike="noStrike" cap="none" normalizeH="0" baseline="0" dirty="0">
                <a:ln>
                  <a:noFill/>
                </a:ln>
                <a:solidFill>
                  <a:srgbClr val="FF0000"/>
                </a:solidFill>
                <a:effectLst/>
                <a:ea typeface="Times New Roman" panose="02020603050405020304" pitchFamily="18" charset="0"/>
                <a:cs typeface="Arial" panose="020B0604020202020204" pitchFamily="34" charset="0"/>
              </a:rPr>
              <a:t>Answer: 1574</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2127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CC125-9BB5-FA95-C569-1D0CD8AE907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596837-1EC5-3368-09F9-561C0B653BEB}"/>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2" name="Rectangle 1">
            <a:extLst>
              <a:ext uri="{FF2B5EF4-FFF2-40B4-BE49-F238E27FC236}">
                <a16:creationId xmlns:a16="http://schemas.microsoft.com/office/drawing/2014/main" id="{7DB39B8C-9F68-66DD-1797-61CADB120801}"/>
              </a:ext>
            </a:extLst>
          </p:cNvPr>
          <p:cNvSpPr>
            <a:spLocks noChangeArrowheads="1"/>
          </p:cNvSpPr>
          <p:nvPr/>
        </p:nvSpPr>
        <p:spPr bwMode="auto">
          <a:xfrm>
            <a:off x="208272" y="831533"/>
            <a:ext cx="11364686"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Setting </a:t>
            </a:r>
            <a:r>
              <a:rPr kumimoji="0" lang="en-US" altLang="en-US" sz="16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how='left'</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with the </a:t>
            </a:r>
            <a:r>
              <a:rPr kumimoji="0" lang="en-US" altLang="en-US" sz="16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.merge()</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method is a useful technique for enriching or enhancing a dataset with additional information from a different table.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5192D"/>
              </a:solidFill>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In this exercise, you will start off with a sample of movie data from the movie series </a:t>
            </a:r>
            <a:r>
              <a:rPr kumimoji="0" lang="en-US" altLang="en-US" b="0" i="1"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Toy Story</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Your goal is to enrich this data by adding the marketing tag line for each movie. You will compare the results of a left join versus an inner join.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The </a:t>
            </a:r>
            <a:r>
              <a:rPr kumimoji="0" lang="en-US" altLang="en-US"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toy</a:t>
            </a:r>
            <a:r>
              <a:rPr kumimoji="0" lang="en-US" altLang="en-US" sz="1600"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_</a:t>
            </a:r>
            <a:r>
              <a:rPr kumimoji="0" lang="en-US" altLang="en-US"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story</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DataFrame contains the </a:t>
            </a:r>
            <a:r>
              <a:rPr kumimoji="0" lang="en-US" altLang="en-US" b="0" i="1"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Toy Story</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movies. The </a:t>
            </a:r>
            <a:r>
              <a:rPr kumimoji="0" lang="en-US" altLang="en-US"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toy</a:t>
            </a:r>
            <a:r>
              <a:rPr kumimoji="0" lang="en-US" altLang="en-US" sz="1600"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_</a:t>
            </a:r>
            <a:r>
              <a:rPr kumimoji="0" lang="en-US" altLang="en-US"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story</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taglines</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DataFrames are to be loaded from toy_story.csv and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taglines.p</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respectively.</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B24BE9C-6786-4D68-549A-6B2E61871148}"/>
              </a:ext>
            </a:extLst>
          </p:cNvPr>
          <p:cNvSpPr txBox="1"/>
          <p:nvPr/>
        </p:nvSpPr>
        <p:spPr>
          <a:xfrm>
            <a:off x="209087" y="3778054"/>
            <a:ext cx="11737933" cy="2256772"/>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7. Complete the following tasks.</a:t>
            </a:r>
            <a:endParaRPr lang="en-US" sz="2400" dirty="0">
              <a:effectLst/>
              <a:latin typeface="Times New Roman" panose="02020603050405020304" pitchFamily="18" charset="0"/>
              <a:ea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
              <a:tabLst>
                <a:tab pos="685800" algn="l"/>
              </a:tabLst>
            </a:pP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Merge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toy_story</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and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taglines</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on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id</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with a </a:t>
            </a:r>
            <a:r>
              <a:rPr lang="en-US"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left join</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save the result as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toystory_tag</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Print the rows and type of </a:t>
            </a:r>
            <a:r>
              <a:rPr lang="en-US"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toystory_tag</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800100" lvl="1" indent="-342900">
              <a:lnSpc>
                <a:spcPct val="107000"/>
              </a:lnSpc>
              <a:spcAft>
                <a:spcPts val="800"/>
              </a:spcAft>
              <a:buSzPts val="1000"/>
              <a:buFont typeface="Wingdings" panose="05000000000000000000" pitchFamily="2" charset="2"/>
              <a:buChar char="§"/>
              <a:tabLst>
                <a:tab pos="685800" algn="l"/>
              </a:tabLst>
            </a:pP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With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toy_story</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as the left table, merge to it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taglines</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on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id</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with an </a:t>
            </a:r>
            <a:r>
              <a:rPr lang="en-US"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inner join</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save as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toystory_tag</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Print the rows and type of </a:t>
            </a:r>
            <a:r>
              <a:rPr lang="en-US"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toystory_tag</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r>
              <a:rPr lang="en-US" sz="1800" b="1" dirty="0">
                <a:solidFill>
                  <a:srgbClr val="FF0000"/>
                </a:solidFill>
                <a:effectLst/>
                <a:latin typeface="Arial" panose="020B0604020202020204" pitchFamily="34" charset="0"/>
                <a:ea typeface="Calibri" panose="020F0502020204030204" pitchFamily="34" charset="0"/>
              </a:rPr>
              <a:t>Observe the differences.</a:t>
            </a:r>
            <a:endParaRPr lang="en-US" dirty="0">
              <a:solidFill>
                <a:srgbClr val="FF0000"/>
              </a:solidFill>
            </a:endParaRPr>
          </a:p>
        </p:txBody>
      </p:sp>
    </p:spTree>
    <p:extLst>
      <p:ext uri="{BB962C8B-B14F-4D97-AF65-F5344CB8AC3E}">
        <p14:creationId xmlns:p14="http://schemas.microsoft.com/office/powerpoint/2010/main" val="684969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F5E2A-4972-7353-E463-785A4989230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FA3E7AD-2E80-0655-3B97-4BF810FAFAEC}"/>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Right Join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8194" name="Picture 2" descr="A diagram of a right and right data frame&#10;&#10;Description automatically generated">
            <a:extLst>
              <a:ext uri="{FF2B5EF4-FFF2-40B4-BE49-F238E27FC236}">
                <a16:creationId xmlns:a16="http://schemas.microsoft.com/office/drawing/2014/main" id="{9F6B0860-32C5-6580-C684-40FEBF1C1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277" y="1828800"/>
            <a:ext cx="1955798" cy="1600199"/>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 descr="A diagram of a table&#10;&#10;Description automatically generated">
            <a:extLst>
              <a:ext uri="{FF2B5EF4-FFF2-40B4-BE49-F238E27FC236}">
                <a16:creationId xmlns:a16="http://schemas.microsoft.com/office/drawing/2014/main" id="{292D3998-9DEF-F441-6C49-F16D0C4DF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079" y="1828801"/>
            <a:ext cx="4840391" cy="16781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15535633-BF4B-1FFA-1CA3-B06AA57C05F5}"/>
              </a:ext>
            </a:extLst>
          </p:cNvPr>
          <p:cNvSpPr>
            <a:spLocks noChangeArrowheads="1"/>
          </p:cNvSpPr>
          <p:nvPr/>
        </p:nvSpPr>
        <p:spPr bwMode="auto">
          <a:xfrm>
            <a:off x="208272" y="899354"/>
            <a:ext cx="11576378"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The right join. It will </a:t>
            </a:r>
            <a:r>
              <a:rPr kumimoji="0" lang="en-US" altLang="en-US" sz="1600" b="0" i="0" u="none" strike="noStrike" cap="none" normalizeH="0" baseline="0" dirty="0">
                <a:ln>
                  <a:noFill/>
                </a:ln>
                <a:solidFill>
                  <a:srgbClr val="05192D"/>
                </a:solidFill>
                <a:effectLst/>
                <a:highlight>
                  <a:srgbClr val="FFFF00"/>
                </a:highlight>
                <a:latin typeface="Arial" panose="020B0604020202020204" pitchFamily="34" charset="0"/>
                <a:ea typeface="Times New Roman" panose="02020603050405020304" pitchFamily="18" charset="0"/>
                <a:cs typeface="Arial" panose="020B0604020202020204" pitchFamily="34" charset="0"/>
              </a:rPr>
              <a:t>return all of the rows from the right table and includes only those rows from the left table that have matching values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It is the </a:t>
            </a:r>
            <a:r>
              <a:rPr kumimoji="0" lang="en-US" altLang="en-US" sz="1600" b="0" i="0" u="none" strike="noStrike" cap="none" normalizeH="0" baseline="0" dirty="0">
                <a:ln>
                  <a:noFill/>
                </a:ln>
                <a:solidFill>
                  <a:srgbClr val="05192D"/>
                </a:solidFill>
                <a:effectLst/>
                <a:highlight>
                  <a:srgbClr val="00FF00"/>
                </a:highlight>
                <a:latin typeface="Arial" panose="020B0604020202020204" pitchFamily="34" charset="0"/>
                <a:ea typeface="Times New Roman" panose="02020603050405020304" pitchFamily="18" charset="0"/>
                <a:cs typeface="Arial" panose="020B0604020202020204" pitchFamily="34" charset="0"/>
              </a:rPr>
              <a:t>mirror opposite of the left join</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4B5673D8-EE73-8B2B-9DCE-B883DEC1C3AA}"/>
              </a:ext>
            </a:extLst>
          </p:cNvPr>
          <p:cNvSpPr>
            <a:spLocks noChangeArrowheads="1"/>
          </p:cNvSpPr>
          <p:nvPr/>
        </p:nvSpPr>
        <p:spPr bwMode="auto">
          <a:xfrm>
            <a:off x="0" y="1828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862D7C00-DADA-6857-289D-4A09F28F2530}"/>
              </a:ext>
            </a:extLst>
          </p:cNvPr>
          <p:cNvSpPr>
            <a:spLocks noChangeArrowheads="1"/>
          </p:cNvSpPr>
          <p:nvPr/>
        </p:nvSpPr>
        <p:spPr bwMode="auto">
          <a:xfrm>
            <a:off x="0" y="322897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1CD7C279-10BC-084A-16D8-CD69D1C6DB31}"/>
              </a:ext>
            </a:extLst>
          </p:cNvPr>
          <p:cNvPicPr>
            <a:picLocks noChangeAspect="1"/>
          </p:cNvPicPr>
          <p:nvPr/>
        </p:nvPicPr>
        <p:blipFill>
          <a:blip r:embed="rId4"/>
          <a:stretch>
            <a:fillRect/>
          </a:stretch>
        </p:blipFill>
        <p:spPr>
          <a:xfrm>
            <a:off x="2637476" y="3602176"/>
            <a:ext cx="6917047" cy="3180995"/>
          </a:xfrm>
          <a:prstGeom prst="rect">
            <a:avLst/>
          </a:prstGeom>
        </p:spPr>
      </p:pic>
    </p:spTree>
    <p:extLst>
      <p:ext uri="{BB962C8B-B14F-4D97-AF65-F5344CB8AC3E}">
        <p14:creationId xmlns:p14="http://schemas.microsoft.com/office/powerpoint/2010/main" val="405370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47BA2-B9F7-24E6-9E86-47634079E69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D28148D-F32E-F2F2-C033-6DB19D9CD6FB}"/>
              </a:ext>
            </a:extLst>
          </p:cNvPr>
          <p:cNvSpPr txBox="1"/>
          <p:nvPr/>
        </p:nvSpPr>
        <p:spPr>
          <a:xfrm>
            <a:off x="185870" y="284038"/>
            <a:ext cx="11709875" cy="1569660"/>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Our goal is to merge it with the movies table. We will set movies as our left table and merge it with the </a:t>
            </a:r>
            <a:r>
              <a:rPr lang="en-US" sz="1600" dirty="0" err="1">
                <a:solidFill>
                  <a:srgbClr val="05192D"/>
                </a:solidFill>
                <a:effectLst/>
                <a:latin typeface="Arial" panose="020B0604020202020204" pitchFamily="34" charset="0"/>
                <a:ea typeface="Calibri" panose="020F0502020204030204" pitchFamily="34" charset="0"/>
              </a:rPr>
              <a:t>tv_genre</a:t>
            </a:r>
            <a:r>
              <a:rPr lang="en-US" sz="1600" dirty="0">
                <a:solidFill>
                  <a:srgbClr val="05192D"/>
                </a:solidFill>
                <a:effectLst/>
                <a:latin typeface="Arial" panose="020B0604020202020204" pitchFamily="34" charset="0"/>
                <a:ea typeface="Calibri" panose="020F0502020204030204" pitchFamily="34" charset="0"/>
              </a:rPr>
              <a:t> table. We want to use a right join to check that our movies table is not missing data. </a:t>
            </a:r>
          </a:p>
          <a:p>
            <a:endParaRPr lang="en-US" sz="1600" dirty="0">
              <a:solidFill>
                <a:srgbClr val="05192D"/>
              </a:solidFill>
              <a:latin typeface="Arial" panose="020B0604020202020204" pitchFamily="34" charset="0"/>
              <a:ea typeface="Calibri" panose="020F0502020204030204" pitchFamily="34" charset="0"/>
            </a:endParaRPr>
          </a:p>
          <a:p>
            <a:r>
              <a:rPr lang="en-US" sz="1600" dirty="0">
                <a:solidFill>
                  <a:srgbClr val="05192D"/>
                </a:solidFill>
                <a:effectLst/>
                <a:latin typeface="Arial" panose="020B0604020202020204" pitchFamily="34" charset="0"/>
                <a:ea typeface="Calibri" panose="020F0502020204030204" pitchFamily="34" charset="0"/>
              </a:rPr>
              <a:t>In addition to showing a right join, this example also allows us to look at another feature. Notice that the column with the movie ID number in the movies table is named id, and in the </a:t>
            </a:r>
            <a:r>
              <a:rPr lang="en-US" sz="1600" dirty="0" err="1">
                <a:solidFill>
                  <a:srgbClr val="05192D"/>
                </a:solidFill>
                <a:effectLst/>
                <a:latin typeface="Arial" panose="020B0604020202020204" pitchFamily="34" charset="0"/>
                <a:ea typeface="Calibri" panose="020F0502020204030204" pitchFamily="34" charset="0"/>
              </a:rPr>
              <a:t>tv_genre</a:t>
            </a:r>
            <a:r>
              <a:rPr lang="en-US" sz="1600" dirty="0">
                <a:solidFill>
                  <a:srgbClr val="05192D"/>
                </a:solidFill>
                <a:effectLst/>
                <a:latin typeface="Arial" panose="020B0604020202020204" pitchFamily="34" charset="0"/>
                <a:ea typeface="Calibri" panose="020F0502020204030204" pitchFamily="34" charset="0"/>
              </a:rPr>
              <a:t> table it is named </a:t>
            </a:r>
            <a:r>
              <a:rPr lang="en-US" sz="1600" dirty="0" err="1">
                <a:solidFill>
                  <a:srgbClr val="05192D"/>
                </a:solidFill>
                <a:effectLst/>
                <a:latin typeface="Arial" panose="020B0604020202020204" pitchFamily="34" charset="0"/>
                <a:ea typeface="Calibri" panose="020F0502020204030204" pitchFamily="34" charset="0"/>
              </a:rPr>
              <a:t>movie_id</a:t>
            </a:r>
            <a:r>
              <a:rPr lang="en-US" sz="1600" dirty="0">
                <a:solidFill>
                  <a:srgbClr val="05192D"/>
                </a:solidFill>
                <a:effectLst/>
                <a:latin typeface="Arial" panose="020B0604020202020204" pitchFamily="34" charset="0"/>
                <a:ea typeface="Calibri" panose="020F0502020204030204" pitchFamily="34" charset="0"/>
              </a:rPr>
              <a:t>. The merge method has a feature to take this into account.</a:t>
            </a:r>
            <a:endParaRPr lang="en-US" sz="1600" dirty="0"/>
          </a:p>
        </p:txBody>
      </p:sp>
      <p:pic>
        <p:nvPicPr>
          <p:cNvPr id="5" name="Picture 4" descr="A screenshot of a computer&#10;&#10;Description automatically generated">
            <a:extLst>
              <a:ext uri="{FF2B5EF4-FFF2-40B4-BE49-F238E27FC236}">
                <a16:creationId xmlns:a16="http://schemas.microsoft.com/office/drawing/2014/main" id="{11668B7D-EB80-EC04-01E5-80791D6C4756}"/>
              </a:ext>
            </a:extLst>
          </p:cNvPr>
          <p:cNvPicPr>
            <a:picLocks noChangeAspect="1"/>
          </p:cNvPicPr>
          <p:nvPr/>
        </p:nvPicPr>
        <p:blipFill>
          <a:blip r:embed="rId2"/>
          <a:stretch>
            <a:fillRect/>
          </a:stretch>
        </p:blipFill>
        <p:spPr>
          <a:xfrm>
            <a:off x="2014309" y="2192230"/>
            <a:ext cx="8163381" cy="3900921"/>
          </a:xfrm>
          <a:prstGeom prst="rect">
            <a:avLst/>
          </a:prstGeom>
        </p:spPr>
      </p:pic>
    </p:spTree>
    <p:extLst>
      <p:ext uri="{BB962C8B-B14F-4D97-AF65-F5344CB8AC3E}">
        <p14:creationId xmlns:p14="http://schemas.microsoft.com/office/powerpoint/2010/main" val="2230100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B57F1-9AFC-27AF-189C-9C4A0CD07B4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418D063-11B0-4F8F-701E-F0BB10EFF665}"/>
              </a:ext>
            </a:extLst>
          </p:cNvPr>
          <p:cNvSpPr txBox="1"/>
          <p:nvPr/>
        </p:nvSpPr>
        <p:spPr>
          <a:xfrm>
            <a:off x="314058" y="289679"/>
            <a:ext cx="11479138" cy="2031325"/>
          </a:xfrm>
          <a:prstGeom prst="rect">
            <a:avLst/>
          </a:prstGeom>
          <a:noFill/>
        </p:spPr>
        <p:txBody>
          <a:bodyPr wrap="square">
            <a:spAutoFit/>
          </a:bodyPr>
          <a:lstStyle/>
          <a:p>
            <a:r>
              <a:rPr lang="en-US" sz="1400" dirty="0">
                <a:solidFill>
                  <a:srgbClr val="05192D"/>
                </a:solidFill>
                <a:effectLst/>
                <a:latin typeface="Arial" panose="020B0604020202020204" pitchFamily="34" charset="0"/>
                <a:ea typeface="Calibri" panose="020F0502020204030204" pitchFamily="34" charset="0"/>
              </a:rPr>
              <a:t>The code for this merge has some new elements. First of all, we set the how argument to right so that the merge performs a right join. </a:t>
            </a:r>
          </a:p>
          <a:p>
            <a:endParaRPr lang="en-US" sz="1400" dirty="0">
              <a:solidFill>
                <a:srgbClr val="05192D"/>
              </a:solidFill>
              <a:latin typeface="Arial" panose="020B0604020202020204" pitchFamily="34" charset="0"/>
              <a:ea typeface="Calibri" panose="020F0502020204030204" pitchFamily="34" charset="0"/>
            </a:endParaRPr>
          </a:p>
          <a:p>
            <a:r>
              <a:rPr lang="en-US" sz="1400" dirty="0">
                <a:solidFill>
                  <a:srgbClr val="05192D"/>
                </a:solidFill>
                <a:effectLst/>
                <a:latin typeface="Arial" panose="020B0604020202020204" pitchFamily="34" charset="0"/>
                <a:ea typeface="Calibri" panose="020F0502020204030204" pitchFamily="34" charset="0"/>
              </a:rPr>
              <a:t>Additionally, we introduce two new arguments, named </a:t>
            </a:r>
            <a:r>
              <a:rPr lang="en-US" sz="1400" dirty="0" err="1">
                <a:solidFill>
                  <a:srgbClr val="05192D"/>
                </a:solidFill>
                <a:effectLst/>
                <a:latin typeface="Arial" panose="020B0604020202020204" pitchFamily="34" charset="0"/>
                <a:ea typeface="Calibri" panose="020F0502020204030204" pitchFamily="34" charset="0"/>
              </a:rPr>
              <a:t>left_on</a:t>
            </a:r>
            <a:r>
              <a:rPr lang="en-US" sz="1400" dirty="0">
                <a:solidFill>
                  <a:srgbClr val="05192D"/>
                </a:solidFill>
                <a:effectLst/>
                <a:latin typeface="Arial" panose="020B0604020202020204" pitchFamily="34" charset="0"/>
                <a:ea typeface="Calibri" panose="020F0502020204030204" pitchFamily="34" charset="0"/>
              </a:rPr>
              <a:t> and </a:t>
            </a:r>
            <a:r>
              <a:rPr lang="en-US" sz="1400" dirty="0" err="1">
                <a:solidFill>
                  <a:srgbClr val="05192D"/>
                </a:solidFill>
                <a:effectLst/>
                <a:latin typeface="Arial" panose="020B0604020202020204" pitchFamily="34" charset="0"/>
                <a:ea typeface="Calibri" panose="020F0502020204030204" pitchFamily="34" charset="0"/>
              </a:rPr>
              <a:t>right_on</a:t>
            </a:r>
            <a:r>
              <a:rPr lang="en-US" sz="1400" dirty="0">
                <a:solidFill>
                  <a:srgbClr val="05192D"/>
                </a:solidFill>
                <a:effectLst/>
                <a:latin typeface="Arial" panose="020B0604020202020204" pitchFamily="34" charset="0"/>
                <a:ea typeface="Calibri" panose="020F0502020204030204" pitchFamily="34" charset="0"/>
              </a:rPr>
              <a:t>. They allow us to tell the merge which key columns from each table to merge the tables. </a:t>
            </a:r>
          </a:p>
          <a:p>
            <a:endParaRPr lang="en-US" sz="1400" dirty="0">
              <a:solidFill>
                <a:srgbClr val="05192D"/>
              </a:solidFill>
              <a:latin typeface="Arial" panose="020B0604020202020204" pitchFamily="34" charset="0"/>
              <a:ea typeface="Calibri" panose="020F0502020204030204" pitchFamily="34" charset="0"/>
            </a:endParaRPr>
          </a:p>
          <a:p>
            <a:r>
              <a:rPr lang="en-US" sz="1400" dirty="0">
                <a:solidFill>
                  <a:srgbClr val="05192D"/>
                </a:solidFill>
                <a:effectLst/>
                <a:latin typeface="Arial" panose="020B0604020202020204" pitchFamily="34" charset="0"/>
                <a:ea typeface="Calibri" panose="020F0502020204030204" pitchFamily="34" charset="0"/>
              </a:rPr>
              <a:t>We list movies as the left table, so we set </a:t>
            </a:r>
            <a:r>
              <a:rPr lang="en-US" sz="1400" dirty="0" err="1">
                <a:solidFill>
                  <a:srgbClr val="05192D"/>
                </a:solidFill>
                <a:effectLst/>
                <a:latin typeface="Arial" panose="020B0604020202020204" pitchFamily="34" charset="0"/>
                <a:ea typeface="Calibri" panose="020F0502020204030204" pitchFamily="34" charset="0"/>
              </a:rPr>
              <a:t>left_on</a:t>
            </a:r>
            <a:r>
              <a:rPr lang="en-US" sz="1400" dirty="0">
                <a:solidFill>
                  <a:srgbClr val="05192D"/>
                </a:solidFill>
                <a:effectLst/>
                <a:latin typeface="Arial" panose="020B0604020202020204" pitchFamily="34" charset="0"/>
                <a:ea typeface="Calibri" panose="020F0502020204030204" pitchFamily="34" charset="0"/>
              </a:rPr>
              <a:t> to id and </a:t>
            </a:r>
            <a:r>
              <a:rPr lang="en-US" sz="1400" dirty="0" err="1">
                <a:solidFill>
                  <a:srgbClr val="05192D"/>
                </a:solidFill>
                <a:effectLst/>
                <a:latin typeface="Arial" panose="020B0604020202020204" pitchFamily="34" charset="0"/>
                <a:ea typeface="Calibri" panose="020F0502020204030204" pitchFamily="34" charset="0"/>
              </a:rPr>
              <a:t>right_on</a:t>
            </a:r>
            <a:r>
              <a:rPr lang="en-US" sz="1400" dirty="0">
                <a:solidFill>
                  <a:srgbClr val="05192D"/>
                </a:solidFill>
                <a:effectLst/>
                <a:latin typeface="Arial" panose="020B0604020202020204" pitchFamily="34" charset="0"/>
                <a:ea typeface="Calibri" panose="020F0502020204030204" pitchFamily="34" charset="0"/>
              </a:rPr>
              <a:t> to </a:t>
            </a:r>
            <a:r>
              <a:rPr lang="en-US" sz="1400" dirty="0" err="1">
                <a:solidFill>
                  <a:srgbClr val="05192D"/>
                </a:solidFill>
                <a:effectLst/>
                <a:latin typeface="Arial" panose="020B0604020202020204" pitchFamily="34" charset="0"/>
                <a:ea typeface="Calibri" panose="020F0502020204030204" pitchFamily="34" charset="0"/>
              </a:rPr>
              <a:t>movie_id</a:t>
            </a:r>
            <a:r>
              <a:rPr lang="en-US" sz="1400" dirty="0">
                <a:solidFill>
                  <a:srgbClr val="05192D"/>
                </a:solidFill>
                <a:effectLst/>
                <a:latin typeface="Arial" panose="020B0604020202020204" pitchFamily="34" charset="0"/>
                <a:ea typeface="Calibri" panose="020F0502020204030204" pitchFamily="34" charset="0"/>
              </a:rPr>
              <a:t>. </a:t>
            </a:r>
            <a:r>
              <a:rPr lang="en-US" sz="1400" dirty="0">
                <a:solidFill>
                  <a:srgbClr val="05192D"/>
                </a:solidFill>
                <a:effectLst/>
                <a:highlight>
                  <a:srgbClr val="FFFF00"/>
                </a:highlight>
                <a:latin typeface="Arial" panose="020B0604020202020204" pitchFamily="34" charset="0"/>
                <a:ea typeface="Calibri" panose="020F0502020204030204" pitchFamily="34" charset="0"/>
              </a:rPr>
              <a:t>Our returned table has movies that match our table of </a:t>
            </a:r>
            <a:r>
              <a:rPr lang="en-US" sz="1400" dirty="0" err="1">
                <a:solidFill>
                  <a:srgbClr val="05192D"/>
                </a:solidFill>
                <a:effectLst/>
                <a:highlight>
                  <a:srgbClr val="FFFF00"/>
                </a:highlight>
                <a:latin typeface="Arial" panose="020B0604020202020204" pitchFamily="34" charset="0"/>
                <a:ea typeface="Calibri" panose="020F0502020204030204" pitchFamily="34" charset="0"/>
              </a:rPr>
              <a:t>tv_genres</a:t>
            </a:r>
            <a:r>
              <a:rPr lang="en-US" sz="1400" dirty="0">
                <a:solidFill>
                  <a:srgbClr val="05192D"/>
                </a:solidFill>
                <a:effectLst/>
                <a:highlight>
                  <a:srgbClr val="FFFF00"/>
                </a:highlight>
                <a:latin typeface="Arial" panose="020B0604020202020204" pitchFamily="34" charset="0"/>
                <a:ea typeface="Calibri" panose="020F0502020204030204" pitchFamily="34" charset="0"/>
              </a:rPr>
              <a:t>. There does not appear to be any null values in the columns from the movies table.</a:t>
            </a:r>
            <a:r>
              <a:rPr lang="en-US" sz="1400" dirty="0">
                <a:solidFill>
                  <a:srgbClr val="05192D"/>
                </a:solidFill>
                <a:effectLst/>
                <a:latin typeface="Arial" panose="020B0604020202020204" pitchFamily="34" charset="0"/>
                <a:ea typeface="Calibri" panose="020F0502020204030204" pitchFamily="34" charset="0"/>
              </a:rPr>
              <a:t> </a:t>
            </a:r>
          </a:p>
          <a:p>
            <a:endParaRPr lang="en-US" sz="1400" dirty="0">
              <a:solidFill>
                <a:srgbClr val="05192D"/>
              </a:solidFill>
              <a:latin typeface="Arial" panose="020B0604020202020204" pitchFamily="34" charset="0"/>
              <a:ea typeface="Calibri" panose="020F0502020204030204" pitchFamily="34" charset="0"/>
            </a:endParaRPr>
          </a:p>
          <a:p>
            <a:r>
              <a:rPr lang="en-US" sz="1400" dirty="0">
                <a:solidFill>
                  <a:srgbClr val="05192D"/>
                </a:solidFill>
                <a:effectLst/>
                <a:latin typeface="Arial" panose="020B0604020202020204" pitchFamily="34" charset="0"/>
                <a:ea typeface="Calibri" panose="020F0502020204030204" pitchFamily="34" charset="0"/>
              </a:rPr>
              <a:t>We could explore further. However, let's move on to our last type of join.</a:t>
            </a:r>
            <a:endParaRPr lang="en-US" sz="1400" dirty="0"/>
          </a:p>
        </p:txBody>
      </p:sp>
      <p:pic>
        <p:nvPicPr>
          <p:cNvPr id="5" name="Picture 4" descr="A screenshot of a computer program&#10;&#10;Description automatically generated">
            <a:extLst>
              <a:ext uri="{FF2B5EF4-FFF2-40B4-BE49-F238E27FC236}">
                <a16:creationId xmlns:a16="http://schemas.microsoft.com/office/drawing/2014/main" id="{F63B7993-88C6-6213-597D-E369E6F4A162}"/>
              </a:ext>
            </a:extLst>
          </p:cNvPr>
          <p:cNvPicPr>
            <a:picLocks noChangeAspect="1"/>
          </p:cNvPicPr>
          <p:nvPr/>
        </p:nvPicPr>
        <p:blipFill>
          <a:blip r:embed="rId2"/>
          <a:stretch>
            <a:fillRect/>
          </a:stretch>
        </p:blipFill>
        <p:spPr>
          <a:xfrm>
            <a:off x="2026375" y="2809706"/>
            <a:ext cx="8139249" cy="3454581"/>
          </a:xfrm>
          <a:prstGeom prst="rect">
            <a:avLst/>
          </a:prstGeom>
        </p:spPr>
      </p:pic>
    </p:spTree>
    <p:extLst>
      <p:ext uri="{BB962C8B-B14F-4D97-AF65-F5344CB8AC3E}">
        <p14:creationId xmlns:p14="http://schemas.microsoft.com/office/powerpoint/2010/main" val="2129864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0E80B-2049-72C2-D9DC-5BD0761007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AAD852-5749-37CE-9ADB-346CF09193D5}"/>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Outer Join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EC6A6EBC-505E-F600-F752-C1B860037B36}"/>
              </a:ext>
            </a:extLst>
          </p:cNvPr>
          <p:cNvSpPr txBox="1"/>
          <p:nvPr/>
        </p:nvSpPr>
        <p:spPr>
          <a:xfrm>
            <a:off x="209087" y="901389"/>
            <a:ext cx="11763571" cy="307777"/>
          </a:xfrm>
          <a:prstGeom prst="rect">
            <a:avLst/>
          </a:prstGeom>
          <a:noFill/>
        </p:spPr>
        <p:txBody>
          <a:bodyPr wrap="square">
            <a:spAutoFit/>
          </a:bodyPr>
          <a:lstStyle/>
          <a:p>
            <a:r>
              <a:rPr lang="en-US" sz="1400" dirty="0">
                <a:solidFill>
                  <a:srgbClr val="05192D"/>
                </a:solidFill>
                <a:effectLst/>
                <a:latin typeface="Arial" panose="020B0604020202020204" pitchFamily="34" charset="0"/>
                <a:ea typeface="Calibri" panose="020F0502020204030204" pitchFamily="34" charset="0"/>
              </a:rPr>
              <a:t>Our last type of join is called an outer join. </a:t>
            </a:r>
            <a:r>
              <a:rPr lang="en-US" sz="1400" dirty="0">
                <a:solidFill>
                  <a:srgbClr val="05192D"/>
                </a:solidFill>
                <a:effectLst/>
                <a:highlight>
                  <a:srgbClr val="00FF00"/>
                </a:highlight>
                <a:latin typeface="Arial" panose="020B0604020202020204" pitchFamily="34" charset="0"/>
                <a:ea typeface="Calibri" panose="020F0502020204030204" pitchFamily="34" charset="0"/>
              </a:rPr>
              <a:t>An outer join will return all of the rows from both tables regardless if there is a match between the tables.</a:t>
            </a:r>
            <a:endParaRPr lang="en-US" sz="1400" dirty="0"/>
          </a:p>
        </p:txBody>
      </p:sp>
      <p:pic>
        <p:nvPicPr>
          <p:cNvPr id="5" name="Picture 4" descr="A diagram of a data frame&#10;&#10;Description automatically generated">
            <a:extLst>
              <a:ext uri="{FF2B5EF4-FFF2-40B4-BE49-F238E27FC236}">
                <a16:creationId xmlns:a16="http://schemas.microsoft.com/office/drawing/2014/main" id="{E69E3757-24E3-519E-786E-66366820CA4F}"/>
              </a:ext>
            </a:extLst>
          </p:cNvPr>
          <p:cNvPicPr>
            <a:picLocks noChangeAspect="1"/>
          </p:cNvPicPr>
          <p:nvPr/>
        </p:nvPicPr>
        <p:blipFill>
          <a:blip r:embed="rId2"/>
          <a:stretch>
            <a:fillRect/>
          </a:stretch>
        </p:blipFill>
        <p:spPr>
          <a:xfrm>
            <a:off x="1626495" y="1632376"/>
            <a:ext cx="2680585" cy="2145199"/>
          </a:xfrm>
          <a:prstGeom prst="rect">
            <a:avLst/>
          </a:prstGeom>
        </p:spPr>
      </p:pic>
      <p:pic>
        <p:nvPicPr>
          <p:cNvPr id="6" name="Picture 5" descr="A diagram of a table&#10;&#10;Description automatically generated">
            <a:extLst>
              <a:ext uri="{FF2B5EF4-FFF2-40B4-BE49-F238E27FC236}">
                <a16:creationId xmlns:a16="http://schemas.microsoft.com/office/drawing/2014/main" id="{40B192FE-AACC-C31D-9E15-CE0ED4B7BB99}"/>
              </a:ext>
            </a:extLst>
          </p:cNvPr>
          <p:cNvPicPr>
            <a:picLocks noChangeAspect="1"/>
          </p:cNvPicPr>
          <p:nvPr/>
        </p:nvPicPr>
        <p:blipFill>
          <a:blip r:embed="rId3"/>
          <a:stretch>
            <a:fillRect/>
          </a:stretch>
        </p:blipFill>
        <p:spPr>
          <a:xfrm>
            <a:off x="5131728" y="1632376"/>
            <a:ext cx="5506388" cy="2145199"/>
          </a:xfrm>
          <a:prstGeom prst="rect">
            <a:avLst/>
          </a:prstGeom>
        </p:spPr>
      </p:pic>
      <p:sp>
        <p:nvSpPr>
          <p:cNvPr id="8" name="TextBox 7">
            <a:extLst>
              <a:ext uri="{FF2B5EF4-FFF2-40B4-BE49-F238E27FC236}">
                <a16:creationId xmlns:a16="http://schemas.microsoft.com/office/drawing/2014/main" id="{A4AC818D-237B-4792-54FA-69E9E1929564}"/>
              </a:ext>
            </a:extLst>
          </p:cNvPr>
          <p:cNvSpPr txBox="1"/>
          <p:nvPr/>
        </p:nvSpPr>
        <p:spPr>
          <a:xfrm>
            <a:off x="208272" y="4033875"/>
            <a:ext cx="11678112" cy="2062103"/>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To illustrate outer join, In this merge, we list the family table as the left table and merge it on the </a:t>
            </a:r>
            <a:r>
              <a:rPr lang="en-US" sz="1600" dirty="0" err="1">
                <a:solidFill>
                  <a:srgbClr val="05192D"/>
                </a:solidFill>
                <a:effectLst/>
                <a:latin typeface="Arial" panose="020B0604020202020204" pitchFamily="34" charset="0"/>
                <a:ea typeface="Calibri" panose="020F0502020204030204" pitchFamily="34" charset="0"/>
              </a:rPr>
              <a:t>movie_id</a:t>
            </a:r>
            <a:r>
              <a:rPr lang="en-US" sz="1600" dirty="0">
                <a:solidFill>
                  <a:srgbClr val="05192D"/>
                </a:solidFill>
                <a:effectLst/>
                <a:latin typeface="Arial" panose="020B0604020202020204" pitchFamily="34" charset="0"/>
                <a:ea typeface="Calibri" panose="020F0502020204030204" pitchFamily="34" charset="0"/>
              </a:rPr>
              <a:t> column. The how argument is set to outer for an outer join. </a:t>
            </a:r>
          </a:p>
          <a:p>
            <a:endParaRPr lang="en-US" sz="1600" dirty="0">
              <a:solidFill>
                <a:srgbClr val="05192D"/>
              </a:solidFill>
              <a:latin typeface="Arial" panose="020B0604020202020204" pitchFamily="34" charset="0"/>
              <a:ea typeface="Calibri" panose="020F0502020204030204" pitchFamily="34" charset="0"/>
            </a:endParaRPr>
          </a:p>
          <a:p>
            <a:r>
              <a:rPr lang="en-US" sz="1600" dirty="0">
                <a:solidFill>
                  <a:srgbClr val="05192D"/>
                </a:solidFill>
                <a:effectLst/>
                <a:latin typeface="Arial" panose="020B0604020202020204" pitchFamily="34" charset="0"/>
                <a:ea typeface="Calibri" panose="020F0502020204030204" pitchFamily="34" charset="0"/>
              </a:rPr>
              <a:t>Both of our tables have the same column names. Therefore, we add suffixes to show what table the columns originated. In our result table, every row is returned for both tables and we see some null values. </a:t>
            </a:r>
          </a:p>
          <a:p>
            <a:endParaRPr lang="en-US" sz="1600" dirty="0">
              <a:solidFill>
                <a:srgbClr val="05192D"/>
              </a:solidFill>
              <a:latin typeface="Arial" panose="020B0604020202020204" pitchFamily="34" charset="0"/>
              <a:ea typeface="Calibri" panose="020F0502020204030204" pitchFamily="34" charset="0"/>
            </a:endParaRPr>
          </a:p>
          <a:p>
            <a:r>
              <a:rPr lang="en-US" sz="1600" dirty="0">
                <a:solidFill>
                  <a:srgbClr val="05192D"/>
                </a:solidFill>
                <a:effectLst/>
                <a:latin typeface="Arial" panose="020B0604020202020204" pitchFamily="34" charset="0"/>
                <a:ea typeface="Calibri" panose="020F0502020204030204" pitchFamily="34" charset="0"/>
              </a:rPr>
              <a:t>In our original comedy tables </a:t>
            </a:r>
            <a:r>
              <a:rPr lang="en-US" sz="1600" dirty="0">
                <a:solidFill>
                  <a:srgbClr val="05192D"/>
                </a:solidFill>
                <a:effectLst/>
                <a:highlight>
                  <a:srgbClr val="FFFF00"/>
                </a:highlight>
                <a:latin typeface="Arial" panose="020B0604020202020204" pitchFamily="34" charset="0"/>
                <a:ea typeface="Calibri" panose="020F0502020204030204" pitchFamily="34" charset="0"/>
              </a:rPr>
              <a:t>ID number 12 does not exist. Therefore, a null is shown</a:t>
            </a:r>
            <a:r>
              <a:rPr lang="en-US" sz="1600" dirty="0">
                <a:solidFill>
                  <a:srgbClr val="05192D"/>
                </a:solidFill>
                <a:effectLst/>
                <a:latin typeface="Arial" panose="020B0604020202020204" pitchFamily="34" charset="0"/>
                <a:ea typeface="Calibri" panose="020F0502020204030204" pitchFamily="34" charset="0"/>
              </a:rPr>
              <a:t>. Similarly, in our last row, movie ID 13 wasn't in the family dataset so it has a null.</a:t>
            </a:r>
            <a:endParaRPr lang="en-US" sz="1600" dirty="0"/>
          </a:p>
        </p:txBody>
      </p:sp>
    </p:spTree>
    <p:extLst>
      <p:ext uri="{BB962C8B-B14F-4D97-AF65-F5344CB8AC3E}">
        <p14:creationId xmlns:p14="http://schemas.microsoft.com/office/powerpoint/2010/main" val="3281704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7A3AB-544F-BDEF-F26A-426989FD521B}"/>
            </a:ext>
          </a:extLst>
        </p:cNvPr>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467E6E25-B1DB-181C-0D46-90D246F3C9CA}"/>
              </a:ext>
            </a:extLst>
          </p:cNvPr>
          <p:cNvPicPr>
            <a:picLocks noChangeAspect="1"/>
          </p:cNvPicPr>
          <p:nvPr/>
        </p:nvPicPr>
        <p:blipFill>
          <a:blip r:embed="rId2"/>
          <a:stretch>
            <a:fillRect/>
          </a:stretch>
        </p:blipFill>
        <p:spPr>
          <a:xfrm>
            <a:off x="1085546" y="196202"/>
            <a:ext cx="10020907" cy="3034108"/>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4512F2DA-464F-2957-D4BB-092AB5E0315A}"/>
              </a:ext>
            </a:extLst>
          </p:cNvPr>
          <p:cNvPicPr>
            <a:picLocks noChangeAspect="1"/>
          </p:cNvPicPr>
          <p:nvPr/>
        </p:nvPicPr>
        <p:blipFill>
          <a:blip r:embed="rId3"/>
          <a:stretch>
            <a:fillRect/>
          </a:stretch>
        </p:blipFill>
        <p:spPr>
          <a:xfrm>
            <a:off x="2368253" y="3457369"/>
            <a:ext cx="7455494" cy="3204429"/>
          </a:xfrm>
          <a:prstGeom prst="rect">
            <a:avLst/>
          </a:prstGeom>
        </p:spPr>
      </p:pic>
    </p:spTree>
    <p:extLst>
      <p:ext uri="{BB962C8B-B14F-4D97-AF65-F5344CB8AC3E}">
        <p14:creationId xmlns:p14="http://schemas.microsoft.com/office/powerpoint/2010/main" val="2119881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BDB4A-D43E-10C7-1730-082AE1A0C8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D99C0B-7778-D8EB-360C-5DFEC3709281}"/>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D92CD536-5972-753C-9805-720567C5A025}"/>
              </a:ext>
            </a:extLst>
          </p:cNvPr>
          <p:cNvSpPr txBox="1"/>
          <p:nvPr/>
        </p:nvSpPr>
        <p:spPr>
          <a:xfrm>
            <a:off x="208271" y="755294"/>
            <a:ext cx="11775457" cy="3785652"/>
          </a:xfrm>
          <a:prstGeom prst="rect">
            <a:avLst/>
          </a:prstGeom>
          <a:noFill/>
        </p:spPr>
        <p:txBody>
          <a:bodyPr wrap="square">
            <a:spAutoFit/>
          </a:bodyPr>
          <a:lstStyle/>
          <a:p>
            <a:r>
              <a:rPr lang="en-US" sz="1600" b="1" dirty="0"/>
              <a:t>Right join to find unique movies.</a:t>
            </a:r>
          </a:p>
          <a:p>
            <a:endParaRPr lang="en-US" sz="1600" dirty="0"/>
          </a:p>
          <a:p>
            <a:r>
              <a:rPr lang="en-US" sz="1600" dirty="0"/>
              <a:t>Most of the recent big-budget science fiction movies can also be classified as action movies. You are working with a table of science fiction movies called </a:t>
            </a:r>
            <a:r>
              <a:rPr lang="en-US" sz="1600" dirty="0" err="1">
                <a:highlight>
                  <a:srgbClr val="FFFF00"/>
                </a:highlight>
              </a:rPr>
              <a:t>scifi_movies</a:t>
            </a:r>
            <a:r>
              <a:rPr lang="en-US" sz="1600" dirty="0">
                <a:highlight>
                  <a:srgbClr val="FFFF00"/>
                </a:highlight>
              </a:rPr>
              <a:t> </a:t>
            </a:r>
            <a:r>
              <a:rPr lang="en-US" sz="1600" dirty="0"/>
              <a:t>and another table of action movies called </a:t>
            </a:r>
            <a:r>
              <a:rPr lang="en-US" sz="1600" dirty="0" err="1">
                <a:highlight>
                  <a:srgbClr val="FFFF00"/>
                </a:highlight>
              </a:rPr>
              <a:t>action_movies</a:t>
            </a:r>
            <a:r>
              <a:rPr lang="en-US" sz="1600" dirty="0"/>
              <a:t>. </a:t>
            </a:r>
          </a:p>
          <a:p>
            <a:endParaRPr lang="en-US" sz="1600" dirty="0"/>
          </a:p>
          <a:p>
            <a:r>
              <a:rPr lang="en-US" sz="1600" dirty="0"/>
              <a:t>Your goal is to find which movies are considered only science fiction movies. Once you have this table, you can merge the movies table in to see the movie names. Since this exercise is related to science fiction movies, use a right join as your superhero power to solve this problem.</a:t>
            </a:r>
          </a:p>
          <a:p>
            <a:endParaRPr lang="en-US" sz="1600" dirty="0"/>
          </a:p>
          <a:p>
            <a:r>
              <a:rPr lang="en-US" sz="1600" dirty="0">
                <a:highlight>
                  <a:srgbClr val="FFFF00"/>
                </a:highlight>
              </a:rPr>
              <a:t>The movies is loaded from </a:t>
            </a:r>
            <a:r>
              <a:rPr lang="en-US" sz="1600" dirty="0" err="1">
                <a:highlight>
                  <a:srgbClr val="FFFF00"/>
                </a:highlight>
              </a:rPr>
              <a:t>movies.p</a:t>
            </a:r>
            <a:endParaRPr lang="en-US" sz="1600" dirty="0">
              <a:highlight>
                <a:srgbClr val="FFFF00"/>
              </a:highlight>
            </a:endParaRPr>
          </a:p>
          <a:p>
            <a:endParaRPr lang="en-US" sz="1600" dirty="0">
              <a:highlight>
                <a:srgbClr val="FFFF00"/>
              </a:highlight>
            </a:endParaRPr>
          </a:p>
          <a:p>
            <a:r>
              <a:rPr lang="en-US" sz="1600" dirty="0" err="1"/>
              <a:t>scifi_movies</a:t>
            </a:r>
            <a:r>
              <a:rPr lang="en-US" sz="1600" dirty="0"/>
              <a:t>, and </a:t>
            </a:r>
            <a:r>
              <a:rPr lang="en-US" sz="1600" dirty="0" err="1"/>
              <a:t>action_movies</a:t>
            </a:r>
            <a:r>
              <a:rPr lang="en-US" sz="1600" dirty="0"/>
              <a:t> tables are created by </a:t>
            </a:r>
            <a:r>
              <a:rPr lang="en-US" sz="1600" dirty="0" err="1"/>
              <a:t>subsetting</a:t>
            </a:r>
            <a:r>
              <a:rPr lang="en-US" sz="1600" dirty="0"/>
              <a:t> </a:t>
            </a:r>
            <a:r>
              <a:rPr lang="en-US" sz="1600" dirty="0" err="1"/>
              <a:t>movie_to_genres</a:t>
            </a:r>
            <a:r>
              <a:rPr lang="en-US" sz="1600" dirty="0"/>
              <a:t> DataFrame (which is loaded from tdmb_movies_to_genres.csv) with ‘Science Fiction’ and ‘Action’.</a:t>
            </a:r>
          </a:p>
          <a:p>
            <a:endParaRPr lang="en-US" sz="1600" dirty="0"/>
          </a:p>
          <a:p>
            <a:r>
              <a:rPr lang="en-US" sz="1600" dirty="0">
                <a:highlight>
                  <a:srgbClr val="00FF00"/>
                </a:highlight>
              </a:rPr>
              <a:t>Use the provided codes to prepare the data.</a:t>
            </a:r>
          </a:p>
        </p:txBody>
      </p:sp>
      <p:graphicFrame>
        <p:nvGraphicFramePr>
          <p:cNvPr id="6" name="Table 5">
            <a:extLst>
              <a:ext uri="{FF2B5EF4-FFF2-40B4-BE49-F238E27FC236}">
                <a16:creationId xmlns:a16="http://schemas.microsoft.com/office/drawing/2014/main" id="{E184E442-51B8-FF6D-8136-E794429A7E6E}"/>
              </a:ext>
            </a:extLst>
          </p:cNvPr>
          <p:cNvGraphicFramePr>
            <a:graphicFrameLocks noGrp="1"/>
          </p:cNvGraphicFramePr>
          <p:nvPr>
            <p:extLst>
              <p:ext uri="{D42A27DB-BD31-4B8C-83A1-F6EECF244321}">
                <p14:modId xmlns:p14="http://schemas.microsoft.com/office/powerpoint/2010/main" val="3066206924"/>
              </p:ext>
            </p:extLst>
          </p:nvPr>
        </p:nvGraphicFramePr>
        <p:xfrm>
          <a:off x="208271" y="4633115"/>
          <a:ext cx="5751705" cy="2032605"/>
        </p:xfrm>
        <a:graphic>
          <a:graphicData uri="http://schemas.openxmlformats.org/drawingml/2006/table">
            <a:tbl>
              <a:tblPr firstRow="1" firstCol="1" bandRow="1">
                <a:tableStyleId>{5C22544A-7EE6-4342-B048-85BDC9FD1C3A}</a:tableStyleId>
              </a:tblPr>
              <a:tblGrid>
                <a:gridCol w="5751705">
                  <a:extLst>
                    <a:ext uri="{9D8B030D-6E8A-4147-A177-3AD203B41FA5}">
                      <a16:colId xmlns:a16="http://schemas.microsoft.com/office/drawing/2014/main" val="2504245361"/>
                    </a:ext>
                  </a:extLst>
                </a:gridCol>
              </a:tblGrid>
              <a:tr h="2032605">
                <a:tc>
                  <a:txBody>
                    <a:bodyPr/>
                    <a:lstStyle/>
                    <a:p>
                      <a:pPr marL="0" marR="0" algn="thaiDist"/>
                      <a:r>
                        <a:rPr lang="en-US" sz="1600" kern="100" dirty="0">
                          <a:effectLst/>
                        </a:rPr>
                        <a:t>movies = </a:t>
                      </a:r>
                      <a:r>
                        <a:rPr lang="en-US" sz="1600" kern="100" dirty="0" err="1">
                          <a:effectLst/>
                        </a:rPr>
                        <a:t>pd.read_pickle</a:t>
                      </a:r>
                      <a:r>
                        <a:rPr lang="en-US" sz="1600" kern="100" dirty="0">
                          <a:effectLst/>
                        </a:rPr>
                        <a:t>('</a:t>
                      </a:r>
                      <a:r>
                        <a:rPr lang="en-US" sz="1600" kern="100" dirty="0" err="1">
                          <a:effectLst/>
                        </a:rPr>
                        <a:t>movies.p</a:t>
                      </a:r>
                      <a:r>
                        <a:rPr lang="en-US" sz="1600" kern="100" dirty="0">
                          <a:effectLst/>
                        </a:rPr>
                        <a:t>')</a:t>
                      </a:r>
                      <a:endParaRPr lang="en-US" sz="2800" kern="100" dirty="0">
                        <a:effectLst/>
                      </a:endParaRPr>
                    </a:p>
                    <a:p>
                      <a:pPr marL="0" marR="0" algn="thaiDist"/>
                      <a:r>
                        <a:rPr lang="en-US" sz="1600" kern="100" dirty="0" err="1">
                          <a:effectLst/>
                        </a:rPr>
                        <a:t>movie_to_genres</a:t>
                      </a:r>
                      <a:r>
                        <a:rPr lang="en-US" sz="1600" kern="100" dirty="0">
                          <a:effectLst/>
                        </a:rPr>
                        <a:t> = </a:t>
                      </a:r>
                      <a:r>
                        <a:rPr lang="en-US" sz="1600" kern="100" dirty="0" err="1">
                          <a:effectLst/>
                        </a:rPr>
                        <a:t>pd.read_csv</a:t>
                      </a:r>
                      <a:r>
                        <a:rPr lang="en-US" sz="1600" kern="100" dirty="0">
                          <a:effectLst/>
                        </a:rPr>
                        <a:t>(‘tmdb_movie_to_genres.csv')</a:t>
                      </a:r>
                      <a:endParaRPr lang="en-US" sz="2800" kern="100" dirty="0">
                        <a:effectLst/>
                      </a:endParaRPr>
                    </a:p>
                    <a:p>
                      <a:pPr marL="0" marR="0" algn="thaiDist"/>
                      <a:r>
                        <a:rPr lang="en-US" sz="1600" kern="100" dirty="0">
                          <a:effectLst/>
                        </a:rPr>
                        <a:t> </a:t>
                      </a:r>
                      <a:endParaRPr lang="en-US" sz="2800" kern="100" dirty="0">
                        <a:effectLst/>
                      </a:endParaRPr>
                    </a:p>
                    <a:p>
                      <a:pPr marL="0" marR="0" algn="thaiDist"/>
                      <a:r>
                        <a:rPr lang="en-US" sz="1600" kern="100" dirty="0">
                          <a:effectLst/>
                        </a:rPr>
                        <a:t>m = </a:t>
                      </a:r>
                      <a:r>
                        <a:rPr lang="en-US" sz="1600" kern="100" dirty="0" err="1">
                          <a:effectLst/>
                        </a:rPr>
                        <a:t>movie_to_genres</a:t>
                      </a:r>
                      <a:r>
                        <a:rPr lang="en-US" sz="1600" kern="100" dirty="0">
                          <a:effectLst/>
                        </a:rPr>
                        <a:t>['genre'] == 'Science Fiction'</a:t>
                      </a:r>
                      <a:endParaRPr lang="en-US" sz="2800" kern="100" dirty="0">
                        <a:effectLst/>
                      </a:endParaRPr>
                    </a:p>
                    <a:p>
                      <a:pPr marL="0" marR="0" algn="thaiDist"/>
                      <a:r>
                        <a:rPr lang="en-US" sz="1600" kern="100" dirty="0" err="1">
                          <a:effectLst/>
                        </a:rPr>
                        <a:t>scifi_movies</a:t>
                      </a:r>
                      <a:r>
                        <a:rPr lang="en-US" sz="1600" kern="100" dirty="0">
                          <a:effectLst/>
                        </a:rPr>
                        <a:t> = </a:t>
                      </a:r>
                      <a:r>
                        <a:rPr lang="en-US" sz="1600" kern="100" dirty="0" err="1">
                          <a:effectLst/>
                        </a:rPr>
                        <a:t>movie_to_genres</a:t>
                      </a:r>
                      <a:r>
                        <a:rPr lang="en-US" sz="1600" kern="100" dirty="0">
                          <a:effectLst/>
                        </a:rPr>
                        <a:t>[m]</a:t>
                      </a:r>
                      <a:endParaRPr lang="en-US" sz="2800" kern="100" dirty="0">
                        <a:effectLst/>
                      </a:endParaRPr>
                    </a:p>
                    <a:p>
                      <a:pPr marL="0" marR="0" algn="thaiDist"/>
                      <a:r>
                        <a:rPr lang="en-US" sz="1600" kern="100" dirty="0">
                          <a:effectLst/>
                        </a:rPr>
                        <a:t> </a:t>
                      </a:r>
                      <a:endParaRPr lang="en-US" sz="2800" kern="100" dirty="0">
                        <a:effectLst/>
                      </a:endParaRPr>
                    </a:p>
                    <a:p>
                      <a:pPr marL="0" marR="0" algn="thaiDist"/>
                      <a:r>
                        <a:rPr lang="en-US" sz="1600" kern="100" dirty="0">
                          <a:effectLst/>
                        </a:rPr>
                        <a:t>m = </a:t>
                      </a:r>
                      <a:r>
                        <a:rPr lang="en-US" sz="1600" kern="100" dirty="0" err="1">
                          <a:effectLst/>
                        </a:rPr>
                        <a:t>movie_to_genres</a:t>
                      </a:r>
                      <a:r>
                        <a:rPr lang="en-US" sz="1600" kern="100" dirty="0">
                          <a:effectLst/>
                        </a:rPr>
                        <a:t>['genre'] == 'Action'</a:t>
                      </a:r>
                      <a:endParaRPr lang="en-US" sz="2800" kern="100" dirty="0">
                        <a:effectLst/>
                      </a:endParaRPr>
                    </a:p>
                    <a:p>
                      <a:pPr marL="0" marR="0" algn="thaiDist"/>
                      <a:r>
                        <a:rPr lang="en-US" sz="1600" kern="100" dirty="0" err="1">
                          <a:effectLst/>
                        </a:rPr>
                        <a:t>action_movies</a:t>
                      </a:r>
                      <a:r>
                        <a:rPr lang="en-US" sz="1600" kern="100" dirty="0">
                          <a:effectLst/>
                        </a:rPr>
                        <a:t> = </a:t>
                      </a:r>
                      <a:r>
                        <a:rPr lang="en-US" sz="1600" kern="100" dirty="0" err="1">
                          <a:effectLst/>
                        </a:rPr>
                        <a:t>movie_to_genres</a:t>
                      </a:r>
                      <a:r>
                        <a:rPr lang="en-US" sz="1600" kern="100" dirty="0">
                          <a:effectLst/>
                        </a:rPr>
                        <a:t>[m]</a:t>
                      </a:r>
                      <a:endParaRPr lang="en-US" sz="2800" kern="100" dirty="0">
                        <a:effectLst/>
                        <a:latin typeface="Calibri" panose="020F0502020204030204" pitchFamily="34"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4016436109"/>
                  </a:ext>
                </a:extLst>
              </a:tr>
            </a:tbl>
          </a:graphicData>
        </a:graphic>
      </p:graphicFrame>
      <p:sp>
        <p:nvSpPr>
          <p:cNvPr id="8" name="TextBox 7">
            <a:extLst>
              <a:ext uri="{FF2B5EF4-FFF2-40B4-BE49-F238E27FC236}">
                <a16:creationId xmlns:a16="http://schemas.microsoft.com/office/drawing/2014/main" id="{B74F7337-CA4B-7FD7-2A41-065D54917CDF}"/>
              </a:ext>
            </a:extLst>
          </p:cNvPr>
          <p:cNvSpPr txBox="1"/>
          <p:nvPr/>
        </p:nvSpPr>
        <p:spPr>
          <a:xfrm>
            <a:off x="6095999" y="3968404"/>
            <a:ext cx="6097424" cy="2601931"/>
          </a:xfrm>
          <a:prstGeom prst="rect">
            <a:avLst/>
          </a:prstGeom>
          <a:noFill/>
        </p:spPr>
        <p:txBody>
          <a:bodyPr wrap="square">
            <a:spAutoFit/>
          </a:bodyPr>
          <a:lstStyle/>
          <a:p>
            <a:pPr marR="0" lvl="0">
              <a:spcAft>
                <a:spcPts val="1200"/>
              </a:spcAft>
            </a:pPr>
            <a:r>
              <a:rPr lang="en-US" sz="1400" b="1" dirty="0">
                <a:solidFill>
                  <a:srgbClr val="00B0F0"/>
                </a:solidFill>
                <a:effectLst/>
                <a:latin typeface="Arial" panose="020B0604020202020204" pitchFamily="34" charset="0"/>
                <a:ea typeface="Times New Roman" panose="02020603050405020304" pitchFamily="18" charset="0"/>
              </a:rPr>
              <a:t>8. Complete the following tasks.</a:t>
            </a:r>
            <a:endParaRPr lang="en-US" dirty="0">
              <a:effectLst/>
              <a:latin typeface="Times New Roman" panose="02020603050405020304" pitchFamily="18" charset="0"/>
              <a:ea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Merge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action_movies</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scifi_movies</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tables with a right join on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movie_id</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Save the result as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action_scifi</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Update the merge to add suffixes, where '_act' and '_sci' are suffixes for the left and right tables, respectively.</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From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action_scifi</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subset only the rows where the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genre_act</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is null, and save the result as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scifi_only</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Merge movies and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scifi_only</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using the id column in the left table and the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movie_id</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in the right table with an inner join.</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225697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ABB19-6288-C92C-352B-173DC49842C2}"/>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A1A7E8C-B0F0-D406-1E59-3EEFDAD72275}"/>
              </a:ext>
            </a:extLst>
          </p:cNvPr>
          <p:cNvPicPr>
            <a:picLocks noChangeAspect="1"/>
          </p:cNvPicPr>
          <p:nvPr/>
        </p:nvPicPr>
        <p:blipFill>
          <a:blip r:embed="rId2"/>
          <a:stretch>
            <a:fillRect/>
          </a:stretch>
        </p:blipFill>
        <p:spPr>
          <a:xfrm>
            <a:off x="1233281" y="1613701"/>
            <a:ext cx="9725437" cy="3630598"/>
          </a:xfrm>
          <a:prstGeom prst="rect">
            <a:avLst/>
          </a:prstGeom>
        </p:spPr>
      </p:pic>
    </p:spTree>
    <p:extLst>
      <p:ext uri="{BB962C8B-B14F-4D97-AF65-F5344CB8AC3E}">
        <p14:creationId xmlns:p14="http://schemas.microsoft.com/office/powerpoint/2010/main" val="523724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3C2F-792A-061F-7A43-78AB546A332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C24CFE-A5B6-F330-7F4E-BF85FF1C5BE2}"/>
              </a:ext>
            </a:extLst>
          </p:cNvPr>
          <p:cNvSpPr txBox="1"/>
          <p:nvPr/>
        </p:nvSpPr>
        <p:spPr>
          <a:xfrm>
            <a:off x="208271" y="287665"/>
            <a:ext cx="11550741"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Practice More – Popular genres with right join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A6CFF5E1-B1D9-DC0C-EDAF-E74082C8DE1A}"/>
              </a:ext>
            </a:extLst>
          </p:cNvPr>
          <p:cNvSpPr txBox="1"/>
          <p:nvPr/>
        </p:nvSpPr>
        <p:spPr>
          <a:xfrm>
            <a:off x="208271" y="815356"/>
            <a:ext cx="11721658" cy="3139321"/>
          </a:xfrm>
          <a:prstGeom prst="rect">
            <a:avLst/>
          </a:prstGeom>
          <a:noFill/>
        </p:spPr>
        <p:txBody>
          <a:bodyPr wrap="square">
            <a:spAutoFit/>
          </a:bodyPr>
          <a:lstStyle/>
          <a:p>
            <a:r>
              <a:rPr lang="en-US" dirty="0"/>
              <a:t>What are the genres of the most popular movies? To answer this question, you need to merge data from the </a:t>
            </a:r>
            <a:r>
              <a:rPr lang="en-US" dirty="0">
                <a:highlight>
                  <a:srgbClr val="FFFF00"/>
                </a:highlight>
              </a:rPr>
              <a:t>movies </a:t>
            </a:r>
            <a:r>
              <a:rPr lang="en-US" dirty="0"/>
              <a:t>and </a:t>
            </a:r>
            <a:r>
              <a:rPr lang="en-US" dirty="0" err="1">
                <a:highlight>
                  <a:srgbClr val="FFFF00"/>
                </a:highlight>
              </a:rPr>
              <a:t>movie_to_genres</a:t>
            </a:r>
            <a:r>
              <a:rPr lang="en-US" dirty="0">
                <a:highlight>
                  <a:srgbClr val="FFFF00"/>
                </a:highlight>
              </a:rPr>
              <a:t> </a:t>
            </a:r>
            <a:r>
              <a:rPr lang="en-US" dirty="0"/>
              <a:t>tables. </a:t>
            </a:r>
          </a:p>
          <a:p>
            <a:endParaRPr lang="en-US" dirty="0"/>
          </a:p>
          <a:p>
            <a:r>
              <a:rPr lang="en-US" dirty="0"/>
              <a:t>In a table called </a:t>
            </a:r>
            <a:r>
              <a:rPr lang="en-US" dirty="0" err="1">
                <a:highlight>
                  <a:srgbClr val="FFFF00"/>
                </a:highlight>
              </a:rPr>
              <a:t>pop_movies</a:t>
            </a:r>
            <a:r>
              <a:rPr lang="en-US" dirty="0"/>
              <a:t>, the top 10 most popular movies in the movies table have been selected. To ensure that you are analyzing all of the popular movies, merge it with the </a:t>
            </a:r>
            <a:r>
              <a:rPr lang="en-US" dirty="0" err="1">
                <a:highlight>
                  <a:srgbClr val="FFFF00"/>
                </a:highlight>
              </a:rPr>
              <a:t>movie_to_genres</a:t>
            </a:r>
            <a:r>
              <a:rPr lang="en-US" dirty="0">
                <a:highlight>
                  <a:srgbClr val="FFFF00"/>
                </a:highlight>
              </a:rPr>
              <a:t> </a:t>
            </a:r>
            <a:r>
              <a:rPr lang="en-US" dirty="0"/>
              <a:t>table using a right join. To complete your analysis, count the number of different genres. Also, the two tables can be merged by the movie ID. </a:t>
            </a:r>
          </a:p>
          <a:p>
            <a:endParaRPr lang="en-US" dirty="0"/>
          </a:p>
          <a:p>
            <a:r>
              <a:rPr lang="en-US" dirty="0"/>
              <a:t>However, in </a:t>
            </a:r>
            <a:r>
              <a:rPr lang="en-US" dirty="0" err="1">
                <a:highlight>
                  <a:srgbClr val="FFFF00"/>
                </a:highlight>
              </a:rPr>
              <a:t>pop_movies</a:t>
            </a:r>
            <a:r>
              <a:rPr lang="en-US" dirty="0">
                <a:highlight>
                  <a:srgbClr val="FFFF00"/>
                </a:highlight>
              </a:rPr>
              <a:t> </a:t>
            </a:r>
            <a:r>
              <a:rPr lang="en-US" dirty="0"/>
              <a:t>that column is called </a:t>
            </a:r>
            <a:r>
              <a:rPr lang="en-US" dirty="0">
                <a:highlight>
                  <a:srgbClr val="00FF00"/>
                </a:highlight>
              </a:rPr>
              <a:t>id</a:t>
            </a:r>
            <a:r>
              <a:rPr lang="en-US" dirty="0"/>
              <a:t>, and in </a:t>
            </a:r>
            <a:r>
              <a:rPr lang="en-US" dirty="0" err="1">
                <a:highlight>
                  <a:srgbClr val="FFFF00"/>
                </a:highlight>
              </a:rPr>
              <a:t>movies_to_genres</a:t>
            </a:r>
            <a:r>
              <a:rPr lang="en-US" dirty="0">
                <a:highlight>
                  <a:srgbClr val="FFFF00"/>
                </a:highlight>
              </a:rPr>
              <a:t> </a:t>
            </a:r>
            <a:r>
              <a:rPr lang="en-US" dirty="0"/>
              <a:t>it's called </a:t>
            </a:r>
            <a:r>
              <a:rPr lang="en-US" dirty="0" err="1">
                <a:highlight>
                  <a:srgbClr val="00FF00"/>
                </a:highlight>
              </a:rPr>
              <a:t>movie_id</a:t>
            </a:r>
            <a:r>
              <a:rPr lang="en-US" dirty="0"/>
              <a:t>.</a:t>
            </a:r>
          </a:p>
          <a:p>
            <a:endParaRPr lang="en-US" dirty="0"/>
          </a:p>
          <a:p>
            <a:r>
              <a:rPr lang="en-US" dirty="0"/>
              <a:t>The </a:t>
            </a:r>
            <a:r>
              <a:rPr lang="en-US" dirty="0" err="1"/>
              <a:t>pop_movies</a:t>
            </a:r>
            <a:r>
              <a:rPr lang="en-US" dirty="0"/>
              <a:t> and </a:t>
            </a:r>
            <a:r>
              <a:rPr lang="en-US" dirty="0" err="1"/>
              <a:t>movie_to_genres</a:t>
            </a:r>
            <a:r>
              <a:rPr lang="en-US" dirty="0"/>
              <a:t> tables are loaded from pop_movies.csv and tmdb_movie_to_genres.csv, respectively.</a:t>
            </a:r>
          </a:p>
        </p:txBody>
      </p:sp>
      <p:sp>
        <p:nvSpPr>
          <p:cNvPr id="7" name="TextBox 6">
            <a:extLst>
              <a:ext uri="{FF2B5EF4-FFF2-40B4-BE49-F238E27FC236}">
                <a16:creationId xmlns:a16="http://schemas.microsoft.com/office/drawing/2014/main" id="{05C2AE05-ADB3-2320-6E64-0DD32825E7A1}"/>
              </a:ext>
            </a:extLst>
          </p:cNvPr>
          <p:cNvSpPr txBox="1"/>
          <p:nvPr/>
        </p:nvSpPr>
        <p:spPr>
          <a:xfrm>
            <a:off x="296966" y="4113233"/>
            <a:ext cx="7915542" cy="1931811"/>
          </a:xfrm>
          <a:prstGeom prst="rect">
            <a:avLst/>
          </a:prstGeom>
          <a:noFill/>
        </p:spPr>
        <p:txBody>
          <a:bodyPr wrap="square">
            <a:spAutoFit/>
          </a:bodyPr>
          <a:lstStyle/>
          <a:p>
            <a:pPr marR="0" lvl="0">
              <a:spcAft>
                <a:spcPts val="1200"/>
              </a:spcAft>
            </a:pPr>
            <a:r>
              <a:rPr lang="en-US" sz="1600" b="1" dirty="0">
                <a:solidFill>
                  <a:srgbClr val="00B0F0"/>
                </a:solidFill>
                <a:effectLst/>
                <a:latin typeface="Arial" panose="020B0604020202020204" pitchFamily="34" charset="0"/>
                <a:ea typeface="Times New Roman" panose="02020603050405020304" pitchFamily="18" charset="0"/>
              </a:rPr>
              <a:t>9. Complete the following tasks.</a:t>
            </a:r>
            <a:endParaRPr lang="en-US" sz="2000" dirty="0">
              <a:effectLst/>
              <a:latin typeface="Times New Roman" panose="02020603050405020304" pitchFamily="18" charset="0"/>
              <a:ea typeface="Times New Roman" panose="02020603050405020304" pitchFamily="18" charset="0"/>
            </a:endParaRPr>
          </a:p>
          <a:p>
            <a:pPr marL="285750" marR="0" lvl="0" indent="-285750">
              <a:lnSpc>
                <a:spcPct val="107000"/>
              </a:lnSpc>
              <a:spcAft>
                <a:spcPts val="800"/>
              </a:spcAft>
              <a:buSzPts val="1000"/>
              <a:buFont typeface="Wingdings" panose="05000000000000000000" pitchFamily="2"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Merge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movie_to_genres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and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pop_movies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using a right join. Save the results as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genres_movies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a:p>
            <a:pPr marL="285750" marR="0" lvl="0" indent="-285750">
              <a:lnSpc>
                <a:spcPct val="107000"/>
              </a:lnSpc>
              <a:spcAft>
                <a:spcPts val="800"/>
              </a:spcAft>
              <a:buSzPts val="1000"/>
              <a:buFont typeface="Wingdings" panose="05000000000000000000" pitchFamily="2"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Group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genres_movies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by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genre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count the number of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values.</a:t>
            </a:r>
            <a:endParaRPr lang="en-US" kern="100" dirty="0">
              <a:effectLst/>
              <a:latin typeface="Calibri" panose="020F0502020204030204" pitchFamily="34" charset="0"/>
              <a:ea typeface="Calibri" panose="020F0502020204030204" pitchFamily="34" charset="0"/>
              <a:cs typeface="Cordia New" panose="020B0304020202020204" pitchFamily="34" charset="-34"/>
            </a:endParaRPr>
          </a:p>
          <a:p>
            <a:pPr marL="285750" indent="-285750">
              <a:buFont typeface="Wingdings" panose="05000000000000000000" pitchFamily="2" charset="2"/>
              <a:buChar char="§"/>
            </a:pPr>
            <a:r>
              <a:rPr lang="en-US" sz="1600" kern="0" dirty="0">
                <a:solidFill>
                  <a:srgbClr val="00B0F0"/>
                </a:solidFill>
                <a:effectLst/>
                <a:latin typeface="Arial" panose="020B0604020202020204" pitchFamily="34" charset="0"/>
                <a:ea typeface="Times New Roman" panose="02020603050405020304" pitchFamily="18" charset="0"/>
              </a:rPr>
              <a:t>Plot the bar chart</a:t>
            </a:r>
            <a:endParaRPr lang="en-US" sz="1600" dirty="0"/>
          </a:p>
        </p:txBody>
      </p:sp>
      <p:pic>
        <p:nvPicPr>
          <p:cNvPr id="8" name="Picture 7" descr="A screenshot of a graph&#10;&#10;Description automatically generated">
            <a:extLst>
              <a:ext uri="{FF2B5EF4-FFF2-40B4-BE49-F238E27FC236}">
                <a16:creationId xmlns:a16="http://schemas.microsoft.com/office/drawing/2014/main" id="{EEBE2683-2442-31B9-A529-EE2B6E81CA1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0309" y="3954677"/>
            <a:ext cx="3007788" cy="2715889"/>
          </a:xfrm>
          <a:prstGeom prst="rect">
            <a:avLst/>
          </a:prstGeom>
          <a:noFill/>
          <a:ln>
            <a:noFill/>
          </a:ln>
        </p:spPr>
      </p:pic>
    </p:spTree>
    <p:extLst>
      <p:ext uri="{BB962C8B-B14F-4D97-AF65-F5344CB8AC3E}">
        <p14:creationId xmlns:p14="http://schemas.microsoft.com/office/powerpoint/2010/main" val="241860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85DB1-29F1-27F5-7BE4-3C9D09FAA7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4FBAC5-8EC3-5A31-CE53-56007EE1EC34}"/>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Joining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35A8927C-BF95-2D6D-FC41-10065C83BCFA}"/>
              </a:ext>
            </a:extLst>
          </p:cNvPr>
          <p:cNvSpPr txBox="1"/>
          <p:nvPr/>
        </p:nvSpPr>
        <p:spPr>
          <a:xfrm>
            <a:off x="319368" y="926210"/>
            <a:ext cx="11302912" cy="2308324"/>
          </a:xfrm>
          <a:prstGeom prst="rect">
            <a:avLst/>
          </a:prstGeom>
          <a:noFill/>
        </p:spPr>
        <p:txBody>
          <a:bodyPr wrap="square">
            <a:spAutoFit/>
          </a:bodyPr>
          <a:lstStyle/>
          <a:p>
            <a:r>
              <a:rPr lang="en-US" dirty="0"/>
              <a:t>The Pandas package is a powerful tool for manipulating and transforming data in Python. However, when working on an analysis, the data needed could be in multiple tables (multiple sources). This worksheet will focus on the vital skill of merging tables together. </a:t>
            </a:r>
          </a:p>
          <a:p>
            <a:endParaRPr lang="en-US" dirty="0"/>
          </a:p>
          <a:p>
            <a:r>
              <a:rPr lang="en-US" dirty="0"/>
              <a:t>As an example, we are considering wards data of Chicago city. </a:t>
            </a:r>
          </a:p>
          <a:p>
            <a:r>
              <a:rPr lang="en-US" dirty="0"/>
              <a:t>The city of Chicago is divided into fifty local neighborhoods called wards. We have a table with data about the local government offices in each ward. In this example, we want to merge the local government data with census data about the population of each ward.</a:t>
            </a:r>
          </a:p>
        </p:txBody>
      </p:sp>
      <p:pic>
        <p:nvPicPr>
          <p:cNvPr id="5" name="Picture 4" descr="A screenshot of a computer&#10;&#10;Description automatically generated">
            <a:extLst>
              <a:ext uri="{FF2B5EF4-FFF2-40B4-BE49-F238E27FC236}">
                <a16:creationId xmlns:a16="http://schemas.microsoft.com/office/drawing/2014/main" id="{B3394861-E30A-512A-4A52-257D4AC43880}"/>
              </a:ext>
            </a:extLst>
          </p:cNvPr>
          <p:cNvPicPr>
            <a:picLocks noChangeAspect="1"/>
          </p:cNvPicPr>
          <p:nvPr/>
        </p:nvPicPr>
        <p:blipFill>
          <a:blip r:embed="rId2"/>
          <a:stretch>
            <a:fillRect/>
          </a:stretch>
        </p:blipFill>
        <p:spPr>
          <a:xfrm>
            <a:off x="2527106" y="3323104"/>
            <a:ext cx="7781003" cy="3534896"/>
          </a:xfrm>
          <a:prstGeom prst="rect">
            <a:avLst/>
          </a:prstGeom>
        </p:spPr>
      </p:pic>
    </p:spTree>
    <p:extLst>
      <p:ext uri="{BB962C8B-B14F-4D97-AF65-F5344CB8AC3E}">
        <p14:creationId xmlns:p14="http://schemas.microsoft.com/office/powerpoint/2010/main" val="3318432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5174-1307-CBA8-2025-89212A287AD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C8E2AA-CCAC-4F2E-1ECC-4B9588E5AAE4}"/>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Merge a table to itself – Movie Sequel</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993E120D-F58D-A8D5-B2C2-71006720159F}"/>
              </a:ext>
            </a:extLst>
          </p:cNvPr>
          <p:cNvSpPr txBox="1"/>
          <p:nvPr/>
        </p:nvSpPr>
        <p:spPr>
          <a:xfrm>
            <a:off x="209087" y="904347"/>
            <a:ext cx="11618291" cy="2031325"/>
          </a:xfrm>
          <a:prstGeom prst="rect">
            <a:avLst/>
          </a:prstGeom>
          <a:noFill/>
        </p:spPr>
        <p:txBody>
          <a:bodyPr wrap="square">
            <a:spAutoFit/>
          </a:bodyPr>
          <a:lstStyle/>
          <a:p>
            <a:pPr marL="0" marR="0" algn="thaiDist"/>
            <a:r>
              <a:rPr lang="en-US" sz="1400" dirty="0">
                <a:solidFill>
                  <a:srgbClr val="05192D"/>
                </a:solidFill>
                <a:effectLst/>
                <a:highlight>
                  <a:srgbClr val="FFFF00"/>
                </a:highlight>
                <a:latin typeface="Arial" panose="020B0604020202020204" pitchFamily="34" charset="0"/>
                <a:ea typeface="Times New Roman" panose="02020603050405020304" pitchFamily="18" charset="0"/>
              </a:rPr>
              <a:t>So when would you ever need to merge a table to itself</a:t>
            </a:r>
            <a:r>
              <a:rPr lang="en-US" sz="1400" dirty="0">
                <a:solidFill>
                  <a:srgbClr val="05192D"/>
                </a:solidFill>
                <a:effectLst/>
                <a:latin typeface="Arial" panose="020B0604020202020204" pitchFamily="34" charset="0"/>
                <a:ea typeface="Times New Roman" panose="02020603050405020304" pitchFamily="18" charset="0"/>
              </a:rPr>
              <a:t>? The table shown here is called sequels and has three columns. It contains a column for movie id, title, and sequel. The sequel number refers to the movie id that is a sequel to the original movie. </a:t>
            </a:r>
          </a:p>
          <a:p>
            <a:pPr marL="0" marR="0" algn="thaiDist"/>
            <a:endParaRPr lang="en-US" sz="1400" dirty="0">
              <a:solidFill>
                <a:srgbClr val="05192D"/>
              </a:solidFill>
              <a:latin typeface="Arial" panose="020B0604020202020204" pitchFamily="34" charset="0"/>
              <a:ea typeface="Times New Roman" panose="02020603050405020304" pitchFamily="18" charset="0"/>
            </a:endParaRPr>
          </a:p>
          <a:p>
            <a:pPr marL="0" marR="0" algn="thaiDist"/>
            <a:r>
              <a:rPr lang="en-US" sz="1400" dirty="0">
                <a:solidFill>
                  <a:srgbClr val="05192D"/>
                </a:solidFill>
                <a:effectLst/>
                <a:latin typeface="Arial" panose="020B0604020202020204" pitchFamily="34" charset="0"/>
                <a:ea typeface="Times New Roman" panose="02020603050405020304" pitchFamily="18" charset="0"/>
              </a:rPr>
              <a:t>For example, in the second row the movie is titled Toy Story, and has an id equal to 862. The sequel number of this row is 863. This is the movie id for Toy Story 2, the sequel to Toy Story. </a:t>
            </a:r>
          </a:p>
          <a:p>
            <a:pPr marL="0" marR="0" algn="thaiDist"/>
            <a:endParaRPr lang="en-US" sz="1400" dirty="0">
              <a:solidFill>
                <a:srgbClr val="05192D"/>
              </a:solidFill>
              <a:latin typeface="Arial" panose="020B0604020202020204" pitchFamily="34" charset="0"/>
              <a:ea typeface="Times New Roman" panose="02020603050405020304" pitchFamily="18" charset="0"/>
            </a:endParaRPr>
          </a:p>
          <a:p>
            <a:pPr marL="0" marR="0" algn="thaiDist"/>
            <a:r>
              <a:rPr lang="en-US" sz="1400" dirty="0">
                <a:solidFill>
                  <a:srgbClr val="05192D"/>
                </a:solidFill>
                <a:effectLst/>
                <a:latin typeface="Arial" panose="020B0604020202020204" pitchFamily="34" charset="0"/>
                <a:ea typeface="Times New Roman" panose="02020603050405020304" pitchFamily="18" charset="0"/>
              </a:rPr>
              <a:t>If we continue, 10193 is the movie id Toy Story 3 which is the sequel for Toy Story 2.</a:t>
            </a:r>
            <a:endParaRPr lang="en-US" dirty="0">
              <a:effectLst/>
              <a:latin typeface="Times New Roman" panose="02020603050405020304" pitchFamily="18" charset="0"/>
              <a:ea typeface="Times New Roman" panose="02020603050405020304" pitchFamily="18" charset="0"/>
            </a:endParaRPr>
          </a:p>
          <a:p>
            <a:pPr marL="0" marR="0" algn="thaiDist"/>
            <a:endParaRPr lang="en-US" sz="1400" dirty="0">
              <a:solidFill>
                <a:srgbClr val="05192D"/>
              </a:solidFill>
              <a:effectLst/>
              <a:highlight>
                <a:srgbClr val="FFFF00"/>
              </a:highlight>
              <a:latin typeface="Arial" panose="020B0604020202020204" pitchFamily="34" charset="0"/>
              <a:ea typeface="Times New Roman" panose="02020603050405020304" pitchFamily="18" charset="0"/>
            </a:endParaRPr>
          </a:p>
          <a:p>
            <a:pPr marL="0" marR="0" algn="thaiDist"/>
            <a:r>
              <a:rPr lang="en-US" sz="1400" dirty="0">
                <a:solidFill>
                  <a:srgbClr val="05192D"/>
                </a:solidFill>
                <a:effectLst/>
                <a:highlight>
                  <a:srgbClr val="FFFF00"/>
                </a:highlight>
                <a:latin typeface="Arial" panose="020B0604020202020204" pitchFamily="34" charset="0"/>
                <a:ea typeface="Times New Roman" panose="02020603050405020304" pitchFamily="18" charset="0"/>
              </a:rPr>
              <a:t>sequel table can be loaded from </a:t>
            </a:r>
            <a:r>
              <a:rPr lang="en-US" sz="1400" dirty="0" err="1">
                <a:solidFill>
                  <a:srgbClr val="05192D"/>
                </a:solidFill>
                <a:effectLst/>
                <a:highlight>
                  <a:srgbClr val="FFFF00"/>
                </a:highlight>
                <a:latin typeface="Arial" panose="020B0604020202020204" pitchFamily="34" charset="0"/>
                <a:ea typeface="Times New Roman" panose="02020603050405020304" pitchFamily="18" charset="0"/>
              </a:rPr>
              <a:t>sequels.p</a:t>
            </a:r>
            <a:r>
              <a:rPr lang="en-US" sz="1400" dirty="0">
                <a:solidFill>
                  <a:srgbClr val="05192D"/>
                </a:solidFill>
                <a:effectLst/>
                <a:latin typeface="Arial" panose="020B0604020202020204" pitchFamily="34" charset="0"/>
                <a:ea typeface="Times New Roman" panose="02020603050405020304" pitchFamily="18" charset="0"/>
              </a:rPr>
              <a:t> </a:t>
            </a:r>
            <a:endParaRPr lang="en-US" dirty="0">
              <a:effectLst/>
              <a:latin typeface="Times New Roman" panose="02020603050405020304" pitchFamily="18" charset="0"/>
              <a:ea typeface="Times New Roman" panose="02020603050405020304" pitchFamily="18" charset="0"/>
            </a:endParaRPr>
          </a:p>
        </p:txBody>
      </p:sp>
      <p:pic>
        <p:nvPicPr>
          <p:cNvPr id="5" name="Picture 4" descr="A screenshot of a movie&#10;&#10;Description automatically generated">
            <a:extLst>
              <a:ext uri="{FF2B5EF4-FFF2-40B4-BE49-F238E27FC236}">
                <a16:creationId xmlns:a16="http://schemas.microsoft.com/office/drawing/2014/main" id="{0F5E33D6-6F76-AECC-3098-3E719F84D1F1}"/>
              </a:ext>
            </a:extLst>
          </p:cNvPr>
          <p:cNvPicPr>
            <a:picLocks noChangeAspect="1"/>
          </p:cNvPicPr>
          <p:nvPr/>
        </p:nvPicPr>
        <p:blipFill>
          <a:blip r:embed="rId2"/>
          <a:stretch>
            <a:fillRect/>
          </a:stretch>
        </p:blipFill>
        <p:spPr>
          <a:xfrm>
            <a:off x="3154045" y="3462548"/>
            <a:ext cx="5883910" cy="2491105"/>
          </a:xfrm>
          <a:prstGeom prst="rect">
            <a:avLst/>
          </a:prstGeom>
        </p:spPr>
      </p:pic>
    </p:spTree>
    <p:extLst>
      <p:ext uri="{BB962C8B-B14F-4D97-AF65-F5344CB8AC3E}">
        <p14:creationId xmlns:p14="http://schemas.microsoft.com/office/powerpoint/2010/main" val="14691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C74E6-C634-7796-33C7-01FE8F4F9A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617FB2D-6400-2B67-E6B4-DBE085437B7A}"/>
              </a:ext>
            </a:extLst>
          </p:cNvPr>
          <p:cNvSpPr txBox="1"/>
          <p:nvPr/>
        </p:nvSpPr>
        <p:spPr>
          <a:xfrm>
            <a:off x="194416" y="249566"/>
            <a:ext cx="11692784" cy="2554545"/>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To complete this merge, we set the sequels table as input to the merge method for both the left and right tables. We can think of it as merging two copies of the same table. All of the aspects we have reviewed regarding merging two tables still apply here. Therefore, we can merge the tables on different columns. </a:t>
            </a:r>
          </a:p>
          <a:p>
            <a:endParaRPr lang="en-US" sz="1600" dirty="0">
              <a:solidFill>
                <a:srgbClr val="05192D"/>
              </a:solidFill>
              <a:highlight>
                <a:srgbClr val="FFFF00"/>
              </a:highlight>
              <a:latin typeface="Arial" panose="020B0604020202020204" pitchFamily="34" charset="0"/>
              <a:ea typeface="Calibri" panose="020F0502020204030204" pitchFamily="34" charset="0"/>
            </a:endParaRPr>
          </a:p>
          <a:p>
            <a:r>
              <a:rPr lang="en-US" sz="1600" dirty="0">
                <a:solidFill>
                  <a:srgbClr val="05192D"/>
                </a:solidFill>
                <a:effectLst/>
                <a:highlight>
                  <a:srgbClr val="FFFF00"/>
                </a:highlight>
                <a:latin typeface="Arial" panose="020B0604020202020204" pitchFamily="34" charset="0"/>
                <a:ea typeface="Calibri" panose="020F0502020204030204" pitchFamily="34" charset="0"/>
              </a:rPr>
              <a:t>We'll use the '</a:t>
            </a:r>
            <a:r>
              <a:rPr lang="en-US" sz="1600" dirty="0" err="1">
                <a:solidFill>
                  <a:srgbClr val="05192D"/>
                </a:solidFill>
                <a:effectLst/>
                <a:highlight>
                  <a:srgbClr val="FFFF00"/>
                </a:highlight>
                <a:latin typeface="Arial" panose="020B0604020202020204" pitchFamily="34" charset="0"/>
                <a:ea typeface="Calibri" panose="020F0502020204030204" pitchFamily="34" charset="0"/>
              </a:rPr>
              <a:t>left_on</a:t>
            </a:r>
            <a:r>
              <a:rPr lang="en-US" sz="1600" dirty="0">
                <a:solidFill>
                  <a:srgbClr val="05192D"/>
                </a:solidFill>
                <a:effectLst/>
                <a:highlight>
                  <a:srgbClr val="FFFF00"/>
                </a:highlight>
                <a:latin typeface="Arial" panose="020B0604020202020204" pitchFamily="34" charset="0"/>
                <a:ea typeface="Calibri" panose="020F0502020204030204" pitchFamily="34" charset="0"/>
              </a:rPr>
              <a:t>' and '</a:t>
            </a:r>
            <a:r>
              <a:rPr lang="en-US" sz="1600" dirty="0" err="1">
                <a:solidFill>
                  <a:srgbClr val="05192D"/>
                </a:solidFill>
                <a:effectLst/>
                <a:highlight>
                  <a:srgbClr val="FFFF00"/>
                </a:highlight>
                <a:latin typeface="Arial" panose="020B0604020202020204" pitchFamily="34" charset="0"/>
                <a:ea typeface="Calibri" panose="020F0502020204030204" pitchFamily="34" charset="0"/>
              </a:rPr>
              <a:t>right_on</a:t>
            </a:r>
            <a:r>
              <a:rPr lang="en-US" sz="1600" dirty="0">
                <a:solidFill>
                  <a:srgbClr val="05192D"/>
                </a:solidFill>
                <a:effectLst/>
                <a:highlight>
                  <a:srgbClr val="FFFF00"/>
                </a:highlight>
                <a:latin typeface="Arial" panose="020B0604020202020204" pitchFamily="34" charset="0"/>
                <a:ea typeface="Calibri" panose="020F0502020204030204" pitchFamily="34" charset="0"/>
              </a:rPr>
              <a:t>' attributes to match rows where the sequel's id matches the original movie's id.</a:t>
            </a:r>
            <a:r>
              <a:rPr lang="en-US" sz="1600" dirty="0">
                <a:solidFill>
                  <a:srgbClr val="05192D"/>
                </a:solidFill>
                <a:effectLst/>
                <a:latin typeface="Arial" panose="020B0604020202020204" pitchFamily="34" charset="0"/>
                <a:ea typeface="Calibri" panose="020F0502020204030204" pitchFamily="34" charset="0"/>
              </a:rPr>
              <a:t> Finally, setting the suffixes argument in the merge method allows us to identify which columns describe the original movie and which describe the sequel. </a:t>
            </a:r>
          </a:p>
          <a:p>
            <a:endParaRPr lang="en-US" sz="1600" dirty="0">
              <a:solidFill>
                <a:srgbClr val="05192D"/>
              </a:solidFill>
              <a:latin typeface="Arial" panose="020B0604020202020204" pitchFamily="34" charset="0"/>
              <a:ea typeface="Calibri" panose="020F0502020204030204" pitchFamily="34" charset="0"/>
            </a:endParaRPr>
          </a:p>
          <a:p>
            <a:r>
              <a:rPr lang="en-US" sz="1600" dirty="0">
                <a:solidFill>
                  <a:srgbClr val="05192D"/>
                </a:solidFill>
                <a:effectLst/>
                <a:latin typeface="Arial" panose="020B0604020202020204" pitchFamily="34" charset="0"/>
                <a:ea typeface="Calibri" panose="020F0502020204030204" pitchFamily="34" charset="0"/>
              </a:rPr>
              <a:t>When we look at the results of the merge, the '</a:t>
            </a:r>
            <a:r>
              <a:rPr lang="en-US" sz="1600" dirty="0" err="1">
                <a:solidFill>
                  <a:srgbClr val="05192D"/>
                </a:solidFill>
                <a:effectLst/>
                <a:latin typeface="Arial" panose="020B0604020202020204" pitchFamily="34" charset="0"/>
                <a:ea typeface="Calibri" panose="020F0502020204030204" pitchFamily="34" charset="0"/>
              </a:rPr>
              <a:t>title_org</a:t>
            </a:r>
            <a:r>
              <a:rPr lang="en-US" sz="1600" dirty="0">
                <a:solidFill>
                  <a:srgbClr val="05192D"/>
                </a:solidFill>
                <a:effectLst/>
                <a:latin typeface="Arial" panose="020B0604020202020204" pitchFamily="34" charset="0"/>
                <a:ea typeface="Calibri" panose="020F0502020204030204" pitchFamily="34" charset="0"/>
              </a:rPr>
              <a:t>' and '</a:t>
            </a:r>
            <a:r>
              <a:rPr lang="en-US" sz="1600" dirty="0" err="1">
                <a:solidFill>
                  <a:srgbClr val="05192D"/>
                </a:solidFill>
                <a:effectLst/>
                <a:latin typeface="Arial" panose="020B0604020202020204" pitchFamily="34" charset="0"/>
                <a:ea typeface="Calibri" panose="020F0502020204030204" pitchFamily="34" charset="0"/>
              </a:rPr>
              <a:t>title_seq</a:t>
            </a:r>
            <a:r>
              <a:rPr lang="en-US" sz="1600" dirty="0">
                <a:solidFill>
                  <a:srgbClr val="05192D"/>
                </a:solidFill>
                <a:effectLst/>
                <a:latin typeface="Arial" panose="020B0604020202020204" pitchFamily="34" charset="0"/>
                <a:ea typeface="Calibri" panose="020F0502020204030204" pitchFamily="34" charset="0"/>
              </a:rPr>
              <a:t>' list the original and sequel movies, respectively. Here we listed the original movie and its sequel in one row.</a:t>
            </a:r>
            <a:endParaRPr lang="en-US" sz="1600" dirty="0"/>
          </a:p>
        </p:txBody>
      </p:sp>
      <p:pic>
        <p:nvPicPr>
          <p:cNvPr id="5" name="Picture 4" descr="A screenshot of a computer&#10;&#10;Description automatically generated">
            <a:extLst>
              <a:ext uri="{FF2B5EF4-FFF2-40B4-BE49-F238E27FC236}">
                <a16:creationId xmlns:a16="http://schemas.microsoft.com/office/drawing/2014/main" id="{BD8B8352-60C1-47F5-278E-944655E136B3}"/>
              </a:ext>
            </a:extLst>
          </p:cNvPr>
          <p:cNvPicPr>
            <a:picLocks noChangeAspect="1"/>
          </p:cNvPicPr>
          <p:nvPr/>
        </p:nvPicPr>
        <p:blipFill>
          <a:blip r:embed="rId2"/>
          <a:stretch>
            <a:fillRect/>
          </a:stretch>
        </p:blipFill>
        <p:spPr>
          <a:xfrm>
            <a:off x="1827203" y="3067584"/>
            <a:ext cx="8537594" cy="3170846"/>
          </a:xfrm>
          <a:prstGeom prst="rect">
            <a:avLst/>
          </a:prstGeom>
        </p:spPr>
      </p:pic>
    </p:spTree>
    <p:extLst>
      <p:ext uri="{BB962C8B-B14F-4D97-AF65-F5344CB8AC3E}">
        <p14:creationId xmlns:p14="http://schemas.microsoft.com/office/powerpoint/2010/main" val="4167826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23833-3D11-C1B5-3A4A-E6EB8B37A242}"/>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8EC73D6D-7FFD-1310-D99F-761017B59F03}"/>
              </a:ext>
            </a:extLst>
          </p:cNvPr>
          <p:cNvPicPr>
            <a:picLocks noChangeAspect="1"/>
          </p:cNvPicPr>
          <p:nvPr/>
        </p:nvPicPr>
        <p:blipFill>
          <a:blip r:embed="rId2"/>
          <a:stretch>
            <a:fillRect/>
          </a:stretch>
        </p:blipFill>
        <p:spPr>
          <a:xfrm>
            <a:off x="2348861" y="370734"/>
            <a:ext cx="7986579" cy="343824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3360FF1-6DBD-434C-9E8C-4BAAC0BB7D7B}"/>
              </a:ext>
            </a:extLst>
          </p:cNvPr>
          <p:cNvPicPr>
            <a:picLocks noChangeAspect="1"/>
          </p:cNvPicPr>
          <p:nvPr/>
        </p:nvPicPr>
        <p:blipFill>
          <a:blip r:embed="rId3"/>
          <a:stretch>
            <a:fillRect/>
          </a:stretch>
        </p:blipFill>
        <p:spPr>
          <a:xfrm>
            <a:off x="2348861" y="4073900"/>
            <a:ext cx="7986579" cy="2387248"/>
          </a:xfrm>
          <a:prstGeom prst="rect">
            <a:avLst/>
          </a:prstGeom>
        </p:spPr>
      </p:pic>
    </p:spTree>
    <p:extLst>
      <p:ext uri="{BB962C8B-B14F-4D97-AF65-F5344CB8AC3E}">
        <p14:creationId xmlns:p14="http://schemas.microsoft.com/office/powerpoint/2010/main" val="717778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6DFE7-33EF-1E28-DD0C-A8477B520351}"/>
            </a:ext>
          </a:extLst>
        </p:cNvPr>
        <p:cNvGrpSpPr/>
        <p:nvPr/>
      </p:nvGrpSpPr>
      <p:grpSpPr>
        <a:xfrm>
          <a:off x="0" y="0"/>
          <a:ext cx="0" cy="0"/>
          <a:chOff x="0" y="0"/>
          <a:chExt cx="0" cy="0"/>
        </a:xfrm>
      </p:grpSpPr>
      <p:pic>
        <p:nvPicPr>
          <p:cNvPr id="2" name="Picture 1" descr="A close-up of a white background&#10;&#10;Description automatically generated">
            <a:extLst>
              <a:ext uri="{FF2B5EF4-FFF2-40B4-BE49-F238E27FC236}">
                <a16:creationId xmlns:a16="http://schemas.microsoft.com/office/drawing/2014/main" id="{9826B6BA-EC58-4489-F7E5-AFD1ED3D6132}"/>
              </a:ext>
            </a:extLst>
          </p:cNvPr>
          <p:cNvPicPr>
            <a:picLocks noChangeAspect="1"/>
          </p:cNvPicPr>
          <p:nvPr/>
        </p:nvPicPr>
        <p:blipFill>
          <a:blip r:embed="rId2"/>
          <a:stretch>
            <a:fillRect/>
          </a:stretch>
        </p:blipFill>
        <p:spPr>
          <a:xfrm>
            <a:off x="2602456" y="287665"/>
            <a:ext cx="7408112" cy="3067755"/>
          </a:xfrm>
          <a:prstGeom prst="rect">
            <a:avLst/>
          </a:prstGeom>
        </p:spPr>
      </p:pic>
      <p:sp>
        <p:nvSpPr>
          <p:cNvPr id="5" name="TextBox 4">
            <a:extLst>
              <a:ext uri="{FF2B5EF4-FFF2-40B4-BE49-F238E27FC236}">
                <a16:creationId xmlns:a16="http://schemas.microsoft.com/office/drawing/2014/main" id="{37DF433B-48F8-39AA-10DE-FBAD7EE8ABA7}"/>
              </a:ext>
            </a:extLst>
          </p:cNvPr>
          <p:cNvSpPr txBox="1"/>
          <p:nvPr/>
        </p:nvSpPr>
        <p:spPr>
          <a:xfrm>
            <a:off x="471799" y="3719447"/>
            <a:ext cx="11133390" cy="2031325"/>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When merging a table to itself, we can use the different types of joins we have already reviewed. Let's take the same merge from earlier but make it a left join. The 'how' argument is set in the merge method to left from the default 'inner’. </a:t>
            </a:r>
          </a:p>
          <a:p>
            <a:endParaRPr lang="en-US" dirty="0">
              <a:solidFill>
                <a:srgbClr val="05192D"/>
              </a:solidFill>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Now the resulting table will show all of our original movie info. If the sequel movie exists in the table, it will fill out the rest of the row. If you compare this to our earlier merger, you now see movies like Avatar and Titanic in the result set.</a:t>
            </a:r>
            <a:endParaRPr lang="en-US" dirty="0"/>
          </a:p>
        </p:txBody>
      </p:sp>
    </p:spTree>
    <p:extLst>
      <p:ext uri="{BB962C8B-B14F-4D97-AF65-F5344CB8AC3E}">
        <p14:creationId xmlns:p14="http://schemas.microsoft.com/office/powerpoint/2010/main" val="2528066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DB972-1348-0F1E-DD3E-132C2C23B6F5}"/>
            </a:ext>
          </a:extLst>
        </p:cNvPr>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2196FF43-F644-E996-2ED4-7A4E68C96C5C}"/>
              </a:ext>
            </a:extLst>
          </p:cNvPr>
          <p:cNvPicPr>
            <a:picLocks noChangeAspect="1"/>
          </p:cNvPicPr>
          <p:nvPr/>
        </p:nvPicPr>
        <p:blipFill>
          <a:blip r:embed="rId2"/>
          <a:stretch>
            <a:fillRect/>
          </a:stretch>
        </p:blipFill>
        <p:spPr>
          <a:xfrm>
            <a:off x="1180514" y="1245552"/>
            <a:ext cx="9830972" cy="4198119"/>
          </a:xfrm>
          <a:prstGeom prst="rect">
            <a:avLst/>
          </a:prstGeom>
        </p:spPr>
      </p:pic>
    </p:spTree>
    <p:extLst>
      <p:ext uri="{BB962C8B-B14F-4D97-AF65-F5344CB8AC3E}">
        <p14:creationId xmlns:p14="http://schemas.microsoft.com/office/powerpoint/2010/main" val="2730066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0B8A2-4766-EB8E-6A82-F57B257217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F73839-10B1-2D48-5313-0E4E08A4A463}"/>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 – Self Join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7" name="TextBox 6">
            <a:extLst>
              <a:ext uri="{FF2B5EF4-FFF2-40B4-BE49-F238E27FC236}">
                <a16:creationId xmlns:a16="http://schemas.microsoft.com/office/drawing/2014/main" id="{FF029AD8-87A2-4A8E-356F-892481371BA0}"/>
              </a:ext>
            </a:extLst>
          </p:cNvPr>
          <p:cNvSpPr txBox="1"/>
          <p:nvPr/>
        </p:nvSpPr>
        <p:spPr>
          <a:xfrm>
            <a:off x="210511" y="755294"/>
            <a:ext cx="11556615" cy="2369880"/>
          </a:xfrm>
          <a:prstGeom prst="rect">
            <a:avLst/>
          </a:prstGeom>
          <a:noFill/>
        </p:spPr>
        <p:txBody>
          <a:bodyPr wrap="square">
            <a:spAutoFit/>
          </a:bodyPr>
          <a:lstStyle/>
          <a:p>
            <a:r>
              <a:rPr lang="en-US" sz="1600" dirty="0"/>
              <a:t>Merging a table to itself can be useful when you want to compare values in a column to other values in the same column. In this exercise, you will practice this by creating a table that for each movie will list the movie director and a member of the crew on one row. You have been given a table called crews, which has columns id, job, and name. </a:t>
            </a:r>
          </a:p>
          <a:p>
            <a:endParaRPr lang="en-US" sz="1600" dirty="0"/>
          </a:p>
          <a:p>
            <a:r>
              <a:rPr lang="en-US" sz="1600" dirty="0"/>
              <a:t>First, merge the table to itself using the movie ID. This merge will give you a larger table where for each movie, every job is matched against each other. Then select only those rows with a director in the left table, and avoid having a row where the director's job is listed in both the left and right tables. This filtering will remove job combinations that aren't with the director.</a:t>
            </a:r>
          </a:p>
          <a:p>
            <a:endParaRPr lang="en-US" sz="1600" dirty="0"/>
          </a:p>
          <a:p>
            <a:r>
              <a:rPr lang="en-US" sz="1600" dirty="0">
                <a:highlight>
                  <a:srgbClr val="FFFF00"/>
                </a:highlight>
              </a:rPr>
              <a:t>The crews table can be loaded from </a:t>
            </a:r>
            <a:r>
              <a:rPr lang="en-US" sz="1600" dirty="0" err="1">
                <a:highlight>
                  <a:srgbClr val="FFFF00"/>
                </a:highlight>
              </a:rPr>
              <a:t>crews.p</a:t>
            </a:r>
            <a:r>
              <a:rPr lang="en-US" sz="1600" dirty="0"/>
              <a:t>.</a:t>
            </a:r>
          </a:p>
        </p:txBody>
      </p:sp>
      <p:sp>
        <p:nvSpPr>
          <p:cNvPr id="10" name="TextBox 9">
            <a:extLst>
              <a:ext uri="{FF2B5EF4-FFF2-40B4-BE49-F238E27FC236}">
                <a16:creationId xmlns:a16="http://schemas.microsoft.com/office/drawing/2014/main" id="{ECCC41DF-999E-DB69-66FB-1C9DFDAED6F4}"/>
              </a:ext>
            </a:extLst>
          </p:cNvPr>
          <p:cNvSpPr txBox="1"/>
          <p:nvPr/>
        </p:nvSpPr>
        <p:spPr>
          <a:xfrm>
            <a:off x="243800" y="3125174"/>
            <a:ext cx="11490035" cy="3138808"/>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9. Complete the following tasks.</a:t>
            </a:r>
            <a:endParaRPr lang="en-US" sz="2400" dirty="0">
              <a:effectLst/>
              <a:latin typeface="Times New Roman" panose="02020603050405020304" pitchFamily="18" charset="0"/>
              <a:ea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To a variable called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crews_self_merged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merge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crews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to itself on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using an inner join, setting the suffixes to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'_</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dir</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'_crew'</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for the left and right tables respectively.</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Create a Boolean, named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boolean_filter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that selects rows from the left table with the </a:t>
            </a:r>
            <a:r>
              <a:rPr lang="en-US" sz="1600" i="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job</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of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'Director'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avoids rows with the </a:t>
            </a:r>
            <a:r>
              <a:rPr lang="en-US" sz="1600" i="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job</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of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'Director'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in the right table.</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685800" marR="0">
              <a:lnSpc>
                <a:spcPct val="107000"/>
              </a:lnSpc>
              <a:spcAft>
                <a:spcPts val="800"/>
              </a:spcAft>
            </a:pP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boolean_filter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 ((</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crews_self_merged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job_dir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 'Director') &amp; </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685800" marR="0">
              <a:lnSpc>
                <a:spcPct val="107000"/>
              </a:lnSpc>
              <a:spcAft>
                <a:spcPts val="800"/>
              </a:spcAf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crews_self_merged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job_crew</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 'Director'))</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Apply the filter to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crews_self_merged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save the results to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direct_crews</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Use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.head()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method to print the first few rows of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direct_crews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639001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7DC92-2BB4-7BAD-64D1-36092C79AA78}"/>
            </a:ext>
          </a:extLst>
        </p:cNvPr>
        <p:cNvGrpSpPr/>
        <p:nvPr/>
      </p:nvGrpSpPr>
      <p:grpSpPr>
        <a:xfrm>
          <a:off x="0" y="0"/>
          <a:ext cx="0" cy="0"/>
          <a:chOff x="0" y="0"/>
          <a:chExt cx="0" cy="0"/>
        </a:xfrm>
      </p:grpSpPr>
      <p:pic>
        <p:nvPicPr>
          <p:cNvPr id="2" name="Picture 1" descr="A table of names on a white background&#10;&#10;Description automatically generated">
            <a:extLst>
              <a:ext uri="{FF2B5EF4-FFF2-40B4-BE49-F238E27FC236}">
                <a16:creationId xmlns:a16="http://schemas.microsoft.com/office/drawing/2014/main" id="{64F92322-6B4E-57A1-4822-4D2D10DBC9DE}"/>
              </a:ext>
            </a:extLst>
          </p:cNvPr>
          <p:cNvPicPr>
            <a:picLocks noChangeAspect="1"/>
          </p:cNvPicPr>
          <p:nvPr/>
        </p:nvPicPr>
        <p:blipFill>
          <a:blip r:embed="rId2"/>
          <a:stretch>
            <a:fillRect/>
          </a:stretch>
        </p:blipFill>
        <p:spPr>
          <a:xfrm>
            <a:off x="1559577" y="1672590"/>
            <a:ext cx="9072846" cy="3512820"/>
          </a:xfrm>
          <a:prstGeom prst="rect">
            <a:avLst/>
          </a:prstGeom>
        </p:spPr>
      </p:pic>
    </p:spTree>
    <p:extLst>
      <p:ext uri="{BB962C8B-B14F-4D97-AF65-F5344CB8AC3E}">
        <p14:creationId xmlns:p14="http://schemas.microsoft.com/office/powerpoint/2010/main" val="1618067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4DFDF-B8B2-063F-277E-2B8D223FFC38}"/>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DBDD3EC-B2B2-5B41-A775-0B6C7E81BD8D}"/>
              </a:ext>
            </a:extLst>
          </p:cNvPr>
          <p:cNvPicPr>
            <a:picLocks noChangeAspect="1"/>
          </p:cNvPicPr>
          <p:nvPr/>
        </p:nvPicPr>
        <p:blipFill>
          <a:blip r:embed="rId2"/>
          <a:stretch>
            <a:fillRect/>
          </a:stretch>
        </p:blipFill>
        <p:spPr>
          <a:xfrm>
            <a:off x="2631379" y="198200"/>
            <a:ext cx="7100819" cy="299446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FAC93CD9-7C32-97FC-4BF0-3BF50BC55BBF}"/>
              </a:ext>
            </a:extLst>
          </p:cNvPr>
          <p:cNvPicPr>
            <a:picLocks noChangeAspect="1"/>
          </p:cNvPicPr>
          <p:nvPr/>
        </p:nvPicPr>
        <p:blipFill>
          <a:blip r:embed="rId3"/>
          <a:stretch>
            <a:fillRect/>
          </a:stretch>
        </p:blipFill>
        <p:spPr>
          <a:xfrm>
            <a:off x="2631380" y="3299691"/>
            <a:ext cx="6929239" cy="3429000"/>
          </a:xfrm>
          <a:prstGeom prst="rect">
            <a:avLst/>
          </a:prstGeom>
        </p:spPr>
      </p:pic>
    </p:spTree>
    <p:extLst>
      <p:ext uri="{BB962C8B-B14F-4D97-AF65-F5344CB8AC3E}">
        <p14:creationId xmlns:p14="http://schemas.microsoft.com/office/powerpoint/2010/main" val="1988685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D4F55-0D0F-43FD-B8C0-3593414E71E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EB52DB0-25C5-9A9E-362D-EBAC28C766D4}"/>
              </a:ext>
            </a:extLst>
          </p:cNvPr>
          <p:cNvSpPr txBox="1"/>
          <p:nvPr/>
        </p:nvSpPr>
        <p:spPr>
          <a:xfrm>
            <a:off x="286326" y="355892"/>
            <a:ext cx="11600873" cy="830997"/>
          </a:xfrm>
          <a:prstGeom prst="rect">
            <a:avLst/>
          </a:prstGeom>
          <a:noFill/>
        </p:spPr>
        <p:txBody>
          <a:bodyPr wrap="square">
            <a:spAutoFit/>
          </a:bodyPr>
          <a:lstStyle/>
          <a:p>
            <a:pPr marL="0" marR="0" algn="thaiDist"/>
            <a:r>
              <a:rPr lang="en-US" sz="1600" dirty="0">
                <a:solidFill>
                  <a:srgbClr val="05192D"/>
                </a:solidFill>
                <a:effectLst/>
                <a:latin typeface="Arial" panose="020B0604020202020204" pitchFamily="34" charset="0"/>
                <a:ea typeface="Times New Roman" panose="02020603050405020304" pitchFamily="18" charset="0"/>
              </a:rPr>
              <a:t>We can pass a list of table names into </a:t>
            </a:r>
            <a:r>
              <a:rPr lang="en-US" sz="1600" dirty="0" err="1">
                <a:solidFill>
                  <a:srgbClr val="05192D"/>
                </a:solidFill>
                <a:effectLst/>
                <a:latin typeface="Arial" panose="020B0604020202020204" pitchFamily="34" charset="0"/>
                <a:ea typeface="Times New Roman" panose="02020603050405020304" pitchFamily="18" charset="0"/>
              </a:rPr>
              <a:t>pd.concat</a:t>
            </a:r>
            <a:r>
              <a:rPr lang="en-US" sz="1600" dirty="0">
                <a:solidFill>
                  <a:srgbClr val="05192D"/>
                </a:solidFill>
                <a:effectLst/>
                <a:latin typeface="Arial" panose="020B0604020202020204" pitchFamily="34" charset="0"/>
                <a:ea typeface="Times New Roman" panose="02020603050405020304" pitchFamily="18" charset="0"/>
              </a:rPr>
              <a:t>() to combine the tables in the order they're passed in. To concatenate vertically, the </a:t>
            </a:r>
            <a:r>
              <a:rPr lang="en-US" sz="1600" dirty="0">
                <a:solidFill>
                  <a:srgbClr val="05192D"/>
                </a:solidFill>
                <a:effectLst/>
                <a:highlight>
                  <a:srgbClr val="FFFF00"/>
                </a:highlight>
                <a:latin typeface="Arial" panose="020B0604020202020204" pitchFamily="34" charset="0"/>
                <a:ea typeface="Times New Roman" panose="02020603050405020304" pitchFamily="18" charset="0"/>
              </a:rPr>
              <a:t>axis argument should be set to 0</a:t>
            </a:r>
            <a:r>
              <a:rPr lang="en-US" sz="1600" dirty="0">
                <a:solidFill>
                  <a:srgbClr val="05192D"/>
                </a:solidFill>
                <a:effectLst/>
                <a:latin typeface="Arial" panose="020B0604020202020204" pitchFamily="34" charset="0"/>
                <a:ea typeface="Times New Roman" panose="02020603050405020304" pitchFamily="18" charset="0"/>
              </a:rPr>
              <a:t>, but 0 is the default, so we don't need to explicitly write this. The result is a vertically combined table. Notice each table's index value was retained.</a:t>
            </a:r>
            <a:endParaRPr lang="en-US" sz="2000" dirty="0">
              <a:effectLst/>
              <a:latin typeface="Times New Roman" panose="02020603050405020304" pitchFamily="18" charset="0"/>
              <a:ea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B05E6CFF-183E-E5AD-0A32-26BC0EF161E5}"/>
              </a:ext>
            </a:extLst>
          </p:cNvPr>
          <p:cNvPicPr>
            <a:picLocks noChangeAspect="1"/>
          </p:cNvPicPr>
          <p:nvPr/>
        </p:nvPicPr>
        <p:blipFill>
          <a:blip r:embed="rId2"/>
          <a:stretch>
            <a:fillRect/>
          </a:stretch>
        </p:blipFill>
        <p:spPr>
          <a:xfrm>
            <a:off x="2650864" y="1272272"/>
            <a:ext cx="6666500" cy="215672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2DA9D85-72E6-E56F-325A-D59AC8F61E66}"/>
              </a:ext>
            </a:extLst>
          </p:cNvPr>
          <p:cNvPicPr>
            <a:picLocks noChangeAspect="1"/>
          </p:cNvPicPr>
          <p:nvPr/>
        </p:nvPicPr>
        <p:blipFill>
          <a:blip r:embed="rId3"/>
          <a:stretch>
            <a:fillRect/>
          </a:stretch>
        </p:blipFill>
        <p:spPr>
          <a:xfrm>
            <a:off x="2650864" y="3514383"/>
            <a:ext cx="6717520" cy="2849472"/>
          </a:xfrm>
          <a:prstGeom prst="rect">
            <a:avLst/>
          </a:prstGeom>
        </p:spPr>
      </p:pic>
    </p:spTree>
    <p:extLst>
      <p:ext uri="{BB962C8B-B14F-4D97-AF65-F5344CB8AC3E}">
        <p14:creationId xmlns:p14="http://schemas.microsoft.com/office/powerpoint/2010/main" val="3929521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DDA3E-B79B-8284-35A6-53694CB4CF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B86325-E471-EF8B-0DF9-89671ED76E7F}"/>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Set Labels to Original Labels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7656841C-FBD1-0207-DC67-78DBC33F332C}"/>
              </a:ext>
            </a:extLst>
          </p:cNvPr>
          <p:cNvSpPr txBox="1"/>
          <p:nvPr/>
        </p:nvSpPr>
        <p:spPr>
          <a:xfrm>
            <a:off x="210512" y="882364"/>
            <a:ext cx="11667452" cy="830997"/>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Now, suppose we wanted to associate specific keys with each of the pieces of our three original tables. We can provide a list of labels to the keys argument. </a:t>
            </a:r>
            <a:r>
              <a:rPr lang="en-US" sz="1600" dirty="0">
                <a:solidFill>
                  <a:srgbClr val="05192D"/>
                </a:solidFill>
                <a:effectLst/>
                <a:highlight>
                  <a:srgbClr val="FFFF00"/>
                </a:highlight>
                <a:latin typeface="Arial" panose="020B0604020202020204" pitchFamily="34" charset="0"/>
                <a:ea typeface="Calibri" panose="020F0502020204030204" pitchFamily="34" charset="0"/>
              </a:rPr>
              <a:t>Make sure that </a:t>
            </a:r>
            <a:r>
              <a:rPr lang="en-US" sz="1600" dirty="0" err="1">
                <a:solidFill>
                  <a:srgbClr val="05192D"/>
                </a:solidFill>
                <a:effectLst/>
                <a:highlight>
                  <a:srgbClr val="FFFF00"/>
                </a:highlight>
                <a:latin typeface="Arial" panose="020B0604020202020204" pitchFamily="34" charset="0"/>
                <a:ea typeface="Calibri" panose="020F0502020204030204" pitchFamily="34" charset="0"/>
              </a:rPr>
              <a:t>ignore_index</a:t>
            </a:r>
            <a:r>
              <a:rPr lang="en-US" sz="1600" dirty="0">
                <a:solidFill>
                  <a:srgbClr val="05192D"/>
                </a:solidFill>
                <a:effectLst/>
                <a:highlight>
                  <a:srgbClr val="FFFF00"/>
                </a:highlight>
                <a:latin typeface="Arial" panose="020B0604020202020204" pitchFamily="34" charset="0"/>
                <a:ea typeface="Calibri" panose="020F0502020204030204" pitchFamily="34" charset="0"/>
              </a:rPr>
              <a:t> argument is False, since you can't add a key and ignore the index at the same time.</a:t>
            </a:r>
            <a:r>
              <a:rPr lang="en-US" sz="1600" dirty="0">
                <a:solidFill>
                  <a:srgbClr val="05192D"/>
                </a:solidFill>
                <a:effectLst/>
                <a:latin typeface="Arial" panose="020B0604020202020204" pitchFamily="34" charset="0"/>
                <a:ea typeface="Calibri" panose="020F0502020204030204" pitchFamily="34" charset="0"/>
              </a:rPr>
              <a:t> This results in a table with a multi-index, with the label on the first level.</a:t>
            </a:r>
            <a:endParaRPr lang="en-US" sz="1600" dirty="0"/>
          </a:p>
        </p:txBody>
      </p:sp>
      <p:pic>
        <p:nvPicPr>
          <p:cNvPr id="5" name="Picture 4" descr="A screenshot of a computer code&#10;&#10;Description automatically generated">
            <a:extLst>
              <a:ext uri="{FF2B5EF4-FFF2-40B4-BE49-F238E27FC236}">
                <a16:creationId xmlns:a16="http://schemas.microsoft.com/office/drawing/2014/main" id="{0A1C7753-7AB5-98BA-E250-C4A698DDA1CF}"/>
              </a:ext>
            </a:extLst>
          </p:cNvPr>
          <p:cNvPicPr>
            <a:picLocks noChangeAspect="1"/>
          </p:cNvPicPr>
          <p:nvPr/>
        </p:nvPicPr>
        <p:blipFill>
          <a:blip r:embed="rId2"/>
          <a:stretch>
            <a:fillRect/>
          </a:stretch>
        </p:blipFill>
        <p:spPr>
          <a:xfrm>
            <a:off x="2135486" y="2392419"/>
            <a:ext cx="8342051" cy="3491144"/>
          </a:xfrm>
          <a:prstGeom prst="rect">
            <a:avLst/>
          </a:prstGeom>
        </p:spPr>
      </p:pic>
    </p:spTree>
    <p:extLst>
      <p:ext uri="{BB962C8B-B14F-4D97-AF65-F5344CB8AC3E}">
        <p14:creationId xmlns:p14="http://schemas.microsoft.com/office/powerpoint/2010/main" val="131648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5E246-14F1-F431-217B-4A0949EDCE68}"/>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Census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2" name="Picture 1" descr="A screenshot of a computer screen&#10;&#10;Description automatically generated">
            <a:extLst>
              <a:ext uri="{FF2B5EF4-FFF2-40B4-BE49-F238E27FC236}">
                <a16:creationId xmlns:a16="http://schemas.microsoft.com/office/drawing/2014/main" id="{3FB1C205-4075-A4A2-8A10-C293C72B3734}"/>
              </a:ext>
            </a:extLst>
          </p:cNvPr>
          <p:cNvPicPr>
            <a:picLocks noChangeAspect="1"/>
          </p:cNvPicPr>
          <p:nvPr/>
        </p:nvPicPr>
        <p:blipFill>
          <a:blip r:embed="rId2"/>
          <a:stretch>
            <a:fillRect/>
          </a:stretch>
        </p:blipFill>
        <p:spPr>
          <a:xfrm>
            <a:off x="319368" y="1892824"/>
            <a:ext cx="5820362" cy="2658008"/>
          </a:xfrm>
          <a:prstGeom prst="rect">
            <a:avLst/>
          </a:prstGeom>
        </p:spPr>
      </p:pic>
      <p:sp>
        <p:nvSpPr>
          <p:cNvPr id="7" name="TextBox 6">
            <a:extLst>
              <a:ext uri="{FF2B5EF4-FFF2-40B4-BE49-F238E27FC236}">
                <a16:creationId xmlns:a16="http://schemas.microsoft.com/office/drawing/2014/main" id="{FB878A0C-0FEF-78BF-0BB2-964D4D018669}"/>
              </a:ext>
            </a:extLst>
          </p:cNvPr>
          <p:cNvSpPr txBox="1"/>
          <p:nvPr/>
        </p:nvSpPr>
        <p:spPr>
          <a:xfrm>
            <a:off x="320183" y="926210"/>
            <a:ext cx="11438829" cy="646331"/>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The census table contains the population of each ward in 2000 and 2010, and that changes as a percentage. Additionally, it includes the address for the center of each ward. This table has 50 rows and 6 columns.</a:t>
            </a:r>
            <a:endParaRPr lang="en-US" dirty="0"/>
          </a:p>
        </p:txBody>
      </p:sp>
      <p:sp>
        <p:nvSpPr>
          <p:cNvPr id="11" name="TextBox 10">
            <a:extLst>
              <a:ext uri="{FF2B5EF4-FFF2-40B4-BE49-F238E27FC236}">
                <a16:creationId xmlns:a16="http://schemas.microsoft.com/office/drawing/2014/main" id="{5B26F0F8-4823-AB58-51A1-E092804BF316}"/>
              </a:ext>
            </a:extLst>
          </p:cNvPr>
          <p:cNvSpPr txBox="1"/>
          <p:nvPr/>
        </p:nvSpPr>
        <p:spPr>
          <a:xfrm>
            <a:off x="319368" y="4902133"/>
            <a:ext cx="11474487" cy="1815882"/>
          </a:xfrm>
          <a:prstGeom prst="rect">
            <a:avLst/>
          </a:prstGeom>
          <a:noFill/>
        </p:spPr>
        <p:txBody>
          <a:bodyPr wrap="square">
            <a:spAutoFit/>
          </a:bodyPr>
          <a:lstStyle/>
          <a:p>
            <a:r>
              <a:rPr lang="en-US" sz="1600" dirty="0">
                <a:effectLst/>
                <a:latin typeface="Arial" panose="020B0604020202020204" pitchFamily="34" charset="0"/>
                <a:ea typeface="Calibri" panose="020F0502020204030204" pitchFamily="34" charset="0"/>
              </a:rPr>
              <a:t>The </a:t>
            </a:r>
            <a:r>
              <a:rPr lang="en-US" sz="1600" dirty="0">
                <a:latin typeface="Arial" panose="020B0604020202020204" pitchFamily="34" charset="0"/>
                <a:ea typeface="Calibri" panose="020F0502020204030204" pitchFamily="34" charset="0"/>
              </a:rPr>
              <a:t>P</a:t>
            </a:r>
            <a:r>
              <a:rPr lang="en-US" sz="1600" dirty="0">
                <a:effectLst/>
                <a:latin typeface="Arial" panose="020B0604020202020204" pitchFamily="34" charset="0"/>
                <a:ea typeface="Calibri" panose="020F0502020204030204" pitchFamily="34" charset="0"/>
              </a:rPr>
              <a:t>andas package has an excellent DataFrame method for performing this type of merging </a:t>
            </a:r>
            <a:r>
              <a:rPr lang="en-US" sz="1600" dirty="0">
                <a:effectLst/>
                <a:highlight>
                  <a:srgbClr val="FFFF00"/>
                </a:highlight>
                <a:latin typeface="Arial" panose="020B0604020202020204" pitchFamily="34" charset="0"/>
                <a:ea typeface="Calibri" panose="020F0502020204030204" pitchFamily="34" charset="0"/>
              </a:rPr>
              <a:t>called .merge().</a:t>
            </a:r>
            <a:r>
              <a:rPr lang="en-US" sz="1600" dirty="0">
                <a:effectLst/>
                <a:latin typeface="Arial" panose="020B0604020202020204" pitchFamily="34" charset="0"/>
                <a:ea typeface="Calibri" panose="020F0502020204030204" pitchFamily="34" charset="0"/>
              </a:rPr>
              <a:t> The merge method takes the first DataFrame, wards, and merges it with the second DataFrame, census. We use the </a:t>
            </a:r>
            <a:r>
              <a:rPr lang="en-US" sz="1600" dirty="0">
                <a:effectLst/>
                <a:highlight>
                  <a:srgbClr val="FFFF00"/>
                </a:highlight>
                <a:latin typeface="Arial" panose="020B0604020202020204" pitchFamily="34" charset="0"/>
                <a:ea typeface="Calibri" panose="020F0502020204030204" pitchFamily="34" charset="0"/>
              </a:rPr>
              <a:t>“on” argument</a:t>
            </a:r>
            <a:r>
              <a:rPr lang="en-US" sz="1600" dirty="0">
                <a:effectLst/>
                <a:latin typeface="Arial" panose="020B0604020202020204" pitchFamily="34" charset="0"/>
                <a:ea typeface="Calibri" panose="020F0502020204030204" pitchFamily="34" charset="0"/>
              </a:rPr>
              <a:t> to tell the method that we want to merge the two DataFrames on the ward column. </a:t>
            </a:r>
          </a:p>
          <a:p>
            <a:endParaRPr lang="en-US" sz="1600" dirty="0">
              <a:latin typeface="Arial" panose="020B0604020202020204" pitchFamily="34" charset="0"/>
              <a:ea typeface="Calibri" panose="020F0502020204030204" pitchFamily="34" charset="0"/>
            </a:endParaRPr>
          </a:p>
          <a:p>
            <a:r>
              <a:rPr lang="en-US" sz="1600" dirty="0">
                <a:effectLst/>
                <a:latin typeface="Arial" panose="020B0604020202020204" pitchFamily="34" charset="0"/>
                <a:ea typeface="Calibri" panose="020F0502020204030204" pitchFamily="34" charset="0"/>
              </a:rPr>
              <a:t>Since we listed the wards table first, its columns will appear first in the output, followed by the columns from the census table. In this example, the merge returns a DataFrame with 50 rows and 9 columns, where the returned rows have matching values for the ward column in both tables. This is called an </a:t>
            </a:r>
            <a:r>
              <a:rPr lang="en-US" sz="1600" dirty="0">
                <a:effectLst/>
                <a:highlight>
                  <a:srgbClr val="FFFF00"/>
                </a:highlight>
                <a:latin typeface="Arial" panose="020B0604020202020204" pitchFamily="34" charset="0"/>
                <a:ea typeface="Calibri" panose="020F0502020204030204" pitchFamily="34" charset="0"/>
              </a:rPr>
              <a:t>“inner join”.</a:t>
            </a:r>
            <a:endParaRPr lang="en-US" sz="1600" dirty="0"/>
          </a:p>
        </p:txBody>
      </p:sp>
      <p:pic>
        <p:nvPicPr>
          <p:cNvPr id="12" name="Picture 11" descr="A screenshot of a computer&#10;&#10;Description automatically generated">
            <a:extLst>
              <a:ext uri="{FF2B5EF4-FFF2-40B4-BE49-F238E27FC236}">
                <a16:creationId xmlns:a16="http://schemas.microsoft.com/office/drawing/2014/main" id="{A8CC1C0C-E4CF-640E-ED6B-6D85E8ABB6D6}"/>
              </a:ext>
            </a:extLst>
          </p:cNvPr>
          <p:cNvPicPr>
            <a:picLocks noChangeAspect="1"/>
          </p:cNvPicPr>
          <p:nvPr/>
        </p:nvPicPr>
        <p:blipFill>
          <a:blip r:embed="rId3"/>
          <a:stretch>
            <a:fillRect/>
          </a:stretch>
        </p:blipFill>
        <p:spPr>
          <a:xfrm>
            <a:off x="6264067" y="1892244"/>
            <a:ext cx="5529788" cy="2658587"/>
          </a:xfrm>
          <a:prstGeom prst="rect">
            <a:avLst/>
          </a:prstGeom>
        </p:spPr>
      </p:pic>
    </p:spTree>
    <p:extLst>
      <p:ext uri="{BB962C8B-B14F-4D97-AF65-F5344CB8AC3E}">
        <p14:creationId xmlns:p14="http://schemas.microsoft.com/office/powerpoint/2010/main" val="2650257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FAB3C-DE92-F8A6-2BDF-8A18EABFAB6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B2A35EB-C167-540C-4CD6-9EFCE088A04F}"/>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Concatenate with Different Columns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155CCAC6-D0F1-2BE1-B15A-5CBAAC86E138}"/>
              </a:ext>
            </a:extLst>
          </p:cNvPr>
          <p:cNvSpPr txBox="1"/>
          <p:nvPr/>
        </p:nvSpPr>
        <p:spPr>
          <a:xfrm>
            <a:off x="210512" y="854655"/>
            <a:ext cx="11584324" cy="830997"/>
          </a:xfrm>
          <a:prstGeom prst="rect">
            <a:avLst/>
          </a:prstGeom>
          <a:noFill/>
        </p:spPr>
        <p:txBody>
          <a:bodyPr wrap="square">
            <a:spAutoFit/>
          </a:bodyPr>
          <a:lstStyle/>
          <a:p>
            <a:r>
              <a:rPr lang="en-US" sz="1600" dirty="0">
                <a:solidFill>
                  <a:srgbClr val="05192D"/>
                </a:solidFill>
                <a:effectLst/>
                <a:highlight>
                  <a:srgbClr val="00FFFF"/>
                </a:highlight>
                <a:latin typeface="Arial" panose="020B0604020202020204" pitchFamily="34" charset="0"/>
                <a:ea typeface="Calibri" panose="020F0502020204030204" pitchFamily="34" charset="0"/>
              </a:rPr>
              <a:t>The </a:t>
            </a:r>
            <a:r>
              <a:rPr lang="en-US" sz="1600" dirty="0" err="1">
                <a:solidFill>
                  <a:srgbClr val="05192D"/>
                </a:solidFill>
                <a:effectLst/>
                <a:highlight>
                  <a:srgbClr val="00FFFF"/>
                </a:highlight>
                <a:latin typeface="Arial" panose="020B0604020202020204" pitchFamily="34" charset="0"/>
                <a:ea typeface="Calibri" panose="020F0502020204030204" pitchFamily="34" charset="0"/>
              </a:rPr>
              <a:t>concat</a:t>
            </a:r>
            <a:r>
              <a:rPr lang="en-US" sz="1600" dirty="0">
                <a:solidFill>
                  <a:srgbClr val="05192D"/>
                </a:solidFill>
                <a:effectLst/>
                <a:highlight>
                  <a:srgbClr val="00FFFF"/>
                </a:highlight>
                <a:latin typeface="Arial" panose="020B0604020202020204" pitchFamily="34" charset="0"/>
                <a:ea typeface="Calibri" panose="020F0502020204030204" pitchFamily="34" charset="0"/>
              </a:rPr>
              <a:t> method by default will include all of the columns in the different tables it's combining</a:t>
            </a:r>
            <a:r>
              <a:rPr lang="en-US" sz="1600" dirty="0">
                <a:solidFill>
                  <a:srgbClr val="05192D"/>
                </a:solidFill>
                <a:effectLst/>
                <a:latin typeface="Arial" panose="020B0604020202020204" pitchFamily="34" charset="0"/>
                <a:ea typeface="Calibri" panose="020F0502020204030204" pitchFamily="34" charset="0"/>
              </a:rPr>
              <a:t>. </a:t>
            </a:r>
            <a:r>
              <a:rPr lang="en-US" sz="1600" dirty="0">
                <a:solidFill>
                  <a:srgbClr val="05192D"/>
                </a:solidFill>
                <a:effectLst/>
                <a:highlight>
                  <a:srgbClr val="FFFF00"/>
                </a:highlight>
                <a:latin typeface="Arial" panose="020B0604020202020204" pitchFamily="34" charset="0"/>
                <a:ea typeface="Calibri" panose="020F0502020204030204" pitchFamily="34" charset="0"/>
              </a:rPr>
              <a:t>The sort argument, if true, will alphabetically sort the different column names in the result</a:t>
            </a:r>
            <a:r>
              <a:rPr lang="en-US" sz="1600" dirty="0">
                <a:solidFill>
                  <a:srgbClr val="05192D"/>
                </a:solidFill>
                <a:effectLst/>
                <a:latin typeface="Arial" panose="020B0604020202020204" pitchFamily="34" charset="0"/>
                <a:ea typeface="Calibri" panose="020F0502020204030204" pitchFamily="34" charset="0"/>
              </a:rPr>
              <a:t>. We can see in the results that the billing country for January invoices is </a:t>
            </a:r>
            <a:r>
              <a:rPr lang="en-US" sz="1600" dirty="0" err="1">
                <a:solidFill>
                  <a:srgbClr val="05192D"/>
                </a:solidFill>
                <a:effectLst/>
                <a:latin typeface="Arial" panose="020B0604020202020204" pitchFamily="34" charset="0"/>
                <a:ea typeface="Calibri" panose="020F0502020204030204" pitchFamily="34" charset="0"/>
              </a:rPr>
              <a:t>NaN</a:t>
            </a:r>
            <a:r>
              <a:rPr lang="en-US" sz="1600" dirty="0">
                <a:solidFill>
                  <a:srgbClr val="05192D"/>
                </a:solidFill>
                <a:effectLst/>
                <a:latin typeface="Arial" panose="020B0604020202020204" pitchFamily="34" charset="0"/>
                <a:ea typeface="Calibri" panose="020F0502020204030204" pitchFamily="34" charset="0"/>
              </a:rPr>
              <a:t>. However, there are values for the February invoices.</a:t>
            </a:r>
            <a:endParaRPr lang="en-US" sz="1600" dirty="0"/>
          </a:p>
        </p:txBody>
      </p:sp>
      <p:pic>
        <p:nvPicPr>
          <p:cNvPr id="5" name="Picture 4" descr="A screenshot of a computer screen&#10;&#10;Description automatically generated">
            <a:extLst>
              <a:ext uri="{FF2B5EF4-FFF2-40B4-BE49-F238E27FC236}">
                <a16:creationId xmlns:a16="http://schemas.microsoft.com/office/drawing/2014/main" id="{F800D22E-DA45-3F90-2F30-7A67839302AB}"/>
              </a:ext>
            </a:extLst>
          </p:cNvPr>
          <p:cNvPicPr>
            <a:picLocks noChangeAspect="1"/>
          </p:cNvPicPr>
          <p:nvPr/>
        </p:nvPicPr>
        <p:blipFill>
          <a:blip r:embed="rId2"/>
          <a:stretch>
            <a:fillRect/>
          </a:stretch>
        </p:blipFill>
        <p:spPr>
          <a:xfrm>
            <a:off x="208272" y="2132127"/>
            <a:ext cx="2708543" cy="2144309"/>
          </a:xfrm>
          <a:prstGeom prst="rect">
            <a:avLst/>
          </a:prstGeom>
        </p:spPr>
      </p:pic>
      <p:pic>
        <p:nvPicPr>
          <p:cNvPr id="6" name="Picture 5" descr="A blue and white screen with white text&#10;&#10;Description automatically generated">
            <a:extLst>
              <a:ext uri="{FF2B5EF4-FFF2-40B4-BE49-F238E27FC236}">
                <a16:creationId xmlns:a16="http://schemas.microsoft.com/office/drawing/2014/main" id="{CE6750BA-9819-BF86-5B5C-5739C4C49E07}"/>
              </a:ext>
            </a:extLst>
          </p:cNvPr>
          <p:cNvPicPr>
            <a:picLocks noChangeAspect="1"/>
          </p:cNvPicPr>
          <p:nvPr/>
        </p:nvPicPr>
        <p:blipFill>
          <a:blip r:embed="rId3"/>
          <a:stretch>
            <a:fillRect/>
          </a:stretch>
        </p:blipFill>
        <p:spPr>
          <a:xfrm>
            <a:off x="3475964" y="2316797"/>
            <a:ext cx="8318872" cy="1959639"/>
          </a:xfrm>
          <a:prstGeom prst="rect">
            <a:avLst/>
          </a:prstGeom>
        </p:spPr>
      </p:pic>
    </p:spTree>
    <p:extLst>
      <p:ext uri="{BB962C8B-B14F-4D97-AF65-F5344CB8AC3E}">
        <p14:creationId xmlns:p14="http://schemas.microsoft.com/office/powerpoint/2010/main" val="1364093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BC158-671A-7411-70C0-2592DA9E62C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5BED03A-887D-63B8-8223-11C9279EC395}"/>
              </a:ext>
            </a:extLst>
          </p:cNvPr>
          <p:cNvSpPr txBox="1"/>
          <p:nvPr/>
        </p:nvSpPr>
        <p:spPr>
          <a:xfrm>
            <a:off x="314035" y="365219"/>
            <a:ext cx="11397673" cy="1569660"/>
          </a:xfrm>
          <a:prstGeom prst="rect">
            <a:avLst/>
          </a:prstGeom>
          <a:noFill/>
        </p:spPr>
        <p:txBody>
          <a:bodyPr wrap="square">
            <a:spAutoFit/>
          </a:bodyPr>
          <a:lstStyle/>
          <a:p>
            <a:r>
              <a:rPr lang="en-US" sz="1600" dirty="0">
                <a:solidFill>
                  <a:srgbClr val="05192D"/>
                </a:solidFill>
                <a:effectLst/>
                <a:highlight>
                  <a:srgbClr val="FFFF00"/>
                </a:highlight>
                <a:latin typeface="Arial" panose="020B0604020202020204" pitchFamily="34" charset="0"/>
                <a:ea typeface="Calibri" panose="020F0502020204030204" pitchFamily="34" charset="0"/>
              </a:rPr>
              <a:t>If we only want the matching columns between tables, we can set the join argument to "inner".</a:t>
            </a:r>
            <a:r>
              <a:rPr lang="en-US" sz="1600" dirty="0">
                <a:solidFill>
                  <a:srgbClr val="05192D"/>
                </a:solidFill>
                <a:effectLst/>
                <a:latin typeface="Arial" panose="020B0604020202020204" pitchFamily="34" charset="0"/>
                <a:ea typeface="Calibri" panose="020F0502020204030204" pitchFamily="34" charset="0"/>
              </a:rPr>
              <a:t> </a:t>
            </a:r>
            <a:r>
              <a:rPr lang="en-US" sz="1600" dirty="0">
                <a:solidFill>
                  <a:srgbClr val="05192D"/>
                </a:solidFill>
                <a:effectLst/>
                <a:highlight>
                  <a:srgbClr val="FF0000"/>
                </a:highlight>
                <a:latin typeface="Arial" panose="020B0604020202020204" pitchFamily="34" charset="0"/>
                <a:ea typeface="Calibri" panose="020F0502020204030204" pitchFamily="34" charset="0"/>
              </a:rPr>
              <a:t>Its default value is equal to "outer",</a:t>
            </a:r>
            <a:r>
              <a:rPr lang="en-US" sz="1600" dirty="0">
                <a:solidFill>
                  <a:srgbClr val="05192D"/>
                </a:solidFill>
                <a:effectLst/>
                <a:latin typeface="Arial" panose="020B0604020202020204" pitchFamily="34" charset="0"/>
                <a:ea typeface="Calibri" panose="020F0502020204030204" pitchFamily="34" charset="0"/>
              </a:rPr>
              <a:t> which is why </a:t>
            </a:r>
            <a:r>
              <a:rPr lang="en-US" sz="1600" dirty="0" err="1">
                <a:solidFill>
                  <a:srgbClr val="05192D"/>
                </a:solidFill>
                <a:effectLst/>
                <a:latin typeface="Arial" panose="020B0604020202020204" pitchFamily="34" charset="0"/>
                <a:ea typeface="Calibri" panose="020F0502020204030204" pitchFamily="34" charset="0"/>
              </a:rPr>
              <a:t>concat</a:t>
            </a:r>
            <a:r>
              <a:rPr lang="en-US" sz="1600" dirty="0">
                <a:solidFill>
                  <a:srgbClr val="05192D"/>
                </a:solidFill>
                <a:effectLst/>
                <a:latin typeface="Arial" panose="020B0604020202020204" pitchFamily="34" charset="0"/>
                <a:ea typeface="Calibri" panose="020F0502020204030204" pitchFamily="34" charset="0"/>
              </a:rPr>
              <a:t> by default will include all of the columns. Additionally, the sort argument has no effect when join equals "inner". </a:t>
            </a:r>
          </a:p>
          <a:p>
            <a:endParaRPr lang="en-US" sz="1600" dirty="0">
              <a:solidFill>
                <a:srgbClr val="05192D"/>
              </a:solidFill>
              <a:latin typeface="Arial" panose="020B0604020202020204" pitchFamily="34" charset="0"/>
              <a:ea typeface="Calibri" panose="020F0502020204030204" pitchFamily="34" charset="0"/>
            </a:endParaRPr>
          </a:p>
          <a:p>
            <a:r>
              <a:rPr lang="en-US" sz="1600" dirty="0">
                <a:solidFill>
                  <a:srgbClr val="05192D"/>
                </a:solidFill>
                <a:effectLst/>
                <a:latin typeface="Arial" panose="020B0604020202020204" pitchFamily="34" charset="0"/>
                <a:ea typeface="Calibri" panose="020F0502020204030204" pitchFamily="34" charset="0"/>
              </a:rPr>
              <a:t>The order of the columns will be the same as the input tables. Now the bill country column is gone and we're only left with the columns the tables have in common.</a:t>
            </a:r>
            <a:endParaRPr lang="en-US" sz="1600" dirty="0"/>
          </a:p>
        </p:txBody>
      </p:sp>
      <p:pic>
        <p:nvPicPr>
          <p:cNvPr id="5" name="Picture 4" descr="A white and black rectangular object with numbers&#10;&#10;Description automatically generated with medium confidence">
            <a:extLst>
              <a:ext uri="{FF2B5EF4-FFF2-40B4-BE49-F238E27FC236}">
                <a16:creationId xmlns:a16="http://schemas.microsoft.com/office/drawing/2014/main" id="{D96700A0-0FCD-0EC9-9C9D-4287394CB549}"/>
              </a:ext>
            </a:extLst>
          </p:cNvPr>
          <p:cNvPicPr>
            <a:picLocks noChangeAspect="1"/>
          </p:cNvPicPr>
          <p:nvPr/>
        </p:nvPicPr>
        <p:blipFill>
          <a:blip r:embed="rId2"/>
          <a:stretch>
            <a:fillRect/>
          </a:stretch>
        </p:blipFill>
        <p:spPr>
          <a:xfrm>
            <a:off x="1355983" y="2339109"/>
            <a:ext cx="9480033" cy="2179782"/>
          </a:xfrm>
          <a:prstGeom prst="rect">
            <a:avLst/>
          </a:prstGeom>
        </p:spPr>
      </p:pic>
    </p:spTree>
    <p:extLst>
      <p:ext uri="{BB962C8B-B14F-4D97-AF65-F5344CB8AC3E}">
        <p14:creationId xmlns:p14="http://schemas.microsoft.com/office/powerpoint/2010/main" val="3287010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6058-EF44-1BD1-7BB3-E488360859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EA356EA-6E9F-3EBA-9483-1F12ED4419AC}"/>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E8B8506E-C400-AC42-5444-2549F51476C9}"/>
              </a:ext>
            </a:extLst>
          </p:cNvPr>
          <p:cNvSpPr txBox="1"/>
          <p:nvPr/>
        </p:nvSpPr>
        <p:spPr>
          <a:xfrm>
            <a:off x="210511" y="843677"/>
            <a:ext cx="11612033" cy="1754326"/>
          </a:xfrm>
          <a:prstGeom prst="rect">
            <a:avLst/>
          </a:prstGeom>
          <a:noFill/>
        </p:spPr>
        <p:txBody>
          <a:bodyPr wrap="square">
            <a:spAutoFit/>
          </a:bodyPr>
          <a:lstStyle/>
          <a:p>
            <a:r>
              <a:rPr lang="en-US" dirty="0"/>
              <a:t>You have been given a few tables of data with musical track info for different albums from the metal band, Metallica. The track info comes from their Ride The Lightning, Master Of Puppets, and St. Anger albums. </a:t>
            </a:r>
          </a:p>
          <a:p>
            <a:endParaRPr lang="en-US" dirty="0"/>
          </a:p>
          <a:p>
            <a:r>
              <a:rPr lang="en-US" dirty="0"/>
              <a:t>Try various features of the .</a:t>
            </a:r>
            <a:r>
              <a:rPr lang="en-US" dirty="0" err="1"/>
              <a:t>concat</a:t>
            </a:r>
            <a:r>
              <a:rPr lang="en-US" dirty="0"/>
              <a:t>() method by concatenating the tables vertically together in different ways.</a:t>
            </a:r>
          </a:p>
          <a:p>
            <a:endParaRPr lang="en-US" dirty="0"/>
          </a:p>
          <a:p>
            <a:r>
              <a:rPr lang="en-US" dirty="0">
                <a:highlight>
                  <a:srgbClr val="FFFF00"/>
                </a:highlight>
              </a:rPr>
              <a:t>Load </a:t>
            </a:r>
            <a:r>
              <a:rPr lang="en-US" dirty="0" err="1">
                <a:highlight>
                  <a:srgbClr val="FFFF00"/>
                </a:highlight>
              </a:rPr>
              <a:t>tracks_master</a:t>
            </a:r>
            <a:r>
              <a:rPr lang="en-US" dirty="0">
                <a:highlight>
                  <a:srgbClr val="FFFF00"/>
                </a:highlight>
              </a:rPr>
              <a:t>, </a:t>
            </a:r>
            <a:r>
              <a:rPr lang="en-US" dirty="0" err="1">
                <a:highlight>
                  <a:srgbClr val="FFFF00"/>
                </a:highlight>
              </a:rPr>
              <a:t>tracks_ride</a:t>
            </a:r>
            <a:r>
              <a:rPr lang="en-US" dirty="0">
                <a:highlight>
                  <a:srgbClr val="FFFF00"/>
                </a:highlight>
              </a:rPr>
              <a:t> and </a:t>
            </a:r>
            <a:r>
              <a:rPr lang="en-US" dirty="0" err="1">
                <a:highlight>
                  <a:srgbClr val="FFFF00"/>
                </a:highlight>
              </a:rPr>
              <a:t>tracks_st</a:t>
            </a:r>
            <a:r>
              <a:rPr lang="en-US" dirty="0">
                <a:highlight>
                  <a:srgbClr val="FFFF00"/>
                </a:highlight>
              </a:rPr>
              <a:t> from tracks_master.csv, tracks_ride.csv and tracks_s.csv, respectively</a:t>
            </a:r>
          </a:p>
        </p:txBody>
      </p:sp>
      <p:sp>
        <p:nvSpPr>
          <p:cNvPr id="7" name="TextBox 6">
            <a:extLst>
              <a:ext uri="{FF2B5EF4-FFF2-40B4-BE49-F238E27FC236}">
                <a16:creationId xmlns:a16="http://schemas.microsoft.com/office/drawing/2014/main" id="{12772E22-A909-C31B-2385-50E684DCB076}"/>
              </a:ext>
            </a:extLst>
          </p:cNvPr>
          <p:cNvSpPr txBox="1"/>
          <p:nvPr/>
        </p:nvSpPr>
        <p:spPr>
          <a:xfrm>
            <a:off x="227059" y="2841481"/>
            <a:ext cx="11493885" cy="1452129"/>
          </a:xfrm>
          <a:prstGeom prst="rect">
            <a:avLst/>
          </a:prstGeom>
          <a:noFill/>
        </p:spPr>
        <p:txBody>
          <a:bodyPr wrap="square">
            <a:spAutoFit/>
          </a:bodyPr>
          <a:lstStyle/>
          <a:p>
            <a:pPr marR="0" lvl="0">
              <a:spcAft>
                <a:spcPts val="1200"/>
              </a:spcAft>
            </a:pPr>
            <a:r>
              <a:rPr lang="en-US" sz="1400" b="1" dirty="0">
                <a:solidFill>
                  <a:srgbClr val="00B0F0"/>
                </a:solidFill>
                <a:effectLst/>
                <a:latin typeface="Arial" panose="020B0604020202020204" pitchFamily="34" charset="0"/>
                <a:ea typeface="Times New Roman" panose="02020603050405020304" pitchFamily="18" charset="0"/>
              </a:rPr>
              <a:t>11. Complete the following tasks.</a:t>
            </a:r>
            <a:endParaRPr lang="en-US" dirty="0">
              <a:effectLst/>
              <a:latin typeface="Times New Roman" panose="02020603050405020304" pitchFamily="18" charset="0"/>
              <a:ea typeface="Times New Roman" panose="02020603050405020304" pitchFamily="18" charset="0"/>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Concatenate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tracks_master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tracks_ride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tracks_st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in that order, setting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sort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to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True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Concatenate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tracks_master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tracks_ride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tracks_st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where the index goes from 0 to n-1.</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Concatenate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tracks_master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tracks_ride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tracks_st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showing only columns that are in all tables.</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993071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B26-2114-66EB-0CA3-EF6DBF25567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A39888-782C-A2D6-8D28-9B6F9E25BD4C}"/>
              </a:ext>
            </a:extLst>
          </p:cNvPr>
          <p:cNvSpPr txBox="1"/>
          <p:nvPr/>
        </p:nvSpPr>
        <p:spPr>
          <a:xfrm>
            <a:off x="208272" y="287665"/>
            <a:ext cx="796591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 – Concatenating with Keys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431E268C-DB91-A2C7-2148-BACB87E82127}"/>
              </a:ext>
            </a:extLst>
          </p:cNvPr>
          <p:cNvSpPr txBox="1"/>
          <p:nvPr/>
        </p:nvSpPr>
        <p:spPr>
          <a:xfrm>
            <a:off x="208271" y="845465"/>
            <a:ext cx="11558855" cy="1477328"/>
          </a:xfrm>
          <a:prstGeom prst="rect">
            <a:avLst/>
          </a:prstGeom>
          <a:noFill/>
        </p:spPr>
        <p:txBody>
          <a:bodyPr wrap="square">
            <a:spAutoFit/>
          </a:bodyPr>
          <a:lstStyle/>
          <a:p>
            <a:r>
              <a:rPr lang="en-US" dirty="0"/>
              <a:t>The leadership of the music streaming company has come to you and asked you for assistance in analyzing sales for a recent business quarter. They would like to know which month in the quarter saw the highest average invoice total. You have been given three tables with invoice data named </a:t>
            </a:r>
            <a:r>
              <a:rPr lang="en-US" dirty="0" err="1"/>
              <a:t>inv_jul</a:t>
            </a:r>
            <a:r>
              <a:rPr lang="en-US" dirty="0"/>
              <a:t>, </a:t>
            </a:r>
            <a:r>
              <a:rPr lang="en-US" dirty="0" err="1"/>
              <a:t>inv_aug</a:t>
            </a:r>
            <a:r>
              <a:rPr lang="en-US" dirty="0"/>
              <a:t>, and </a:t>
            </a:r>
            <a:r>
              <a:rPr lang="en-US" dirty="0" err="1"/>
              <a:t>inv_sep</a:t>
            </a:r>
            <a:r>
              <a:rPr lang="en-US" dirty="0"/>
              <a:t>. </a:t>
            </a:r>
          </a:p>
          <a:p>
            <a:endParaRPr lang="en-US" dirty="0"/>
          </a:p>
          <a:p>
            <a:r>
              <a:rPr lang="en-US" dirty="0"/>
              <a:t>Concatenate these tables into one to create a graph of the average monthly invoice total.</a:t>
            </a:r>
          </a:p>
        </p:txBody>
      </p:sp>
      <p:sp>
        <p:nvSpPr>
          <p:cNvPr id="8" name="TextBox 7">
            <a:extLst>
              <a:ext uri="{FF2B5EF4-FFF2-40B4-BE49-F238E27FC236}">
                <a16:creationId xmlns:a16="http://schemas.microsoft.com/office/drawing/2014/main" id="{6F6C7D8B-95C4-DD6B-86A1-A661B03DD79D}"/>
              </a:ext>
            </a:extLst>
          </p:cNvPr>
          <p:cNvSpPr txBox="1"/>
          <p:nvPr/>
        </p:nvSpPr>
        <p:spPr>
          <a:xfrm>
            <a:off x="277090" y="2859130"/>
            <a:ext cx="11490035" cy="2031325"/>
          </a:xfrm>
          <a:prstGeom prst="rect">
            <a:avLst/>
          </a:prstGeom>
          <a:noFill/>
        </p:spPr>
        <p:txBody>
          <a:bodyPr wrap="square">
            <a:spAutoFit/>
          </a:bodyPr>
          <a:lstStyle/>
          <a:p>
            <a:r>
              <a:rPr lang="en-US" b="1" dirty="0">
                <a:solidFill>
                  <a:srgbClr val="00B0F0"/>
                </a:solidFill>
              </a:rPr>
              <a:t>12. Complete the following tasks.</a:t>
            </a:r>
          </a:p>
          <a:p>
            <a:endParaRPr lang="en-US" b="1" dirty="0">
              <a:solidFill>
                <a:srgbClr val="00B0F0"/>
              </a:solidFill>
            </a:endParaRPr>
          </a:p>
          <a:p>
            <a:pPr marL="742950" lvl="1" indent="-285750">
              <a:buFont typeface="Arial" panose="020B0604020202020204" pitchFamily="34" charset="0"/>
              <a:buChar char="•"/>
            </a:pPr>
            <a:r>
              <a:rPr lang="en-US" dirty="0">
                <a:solidFill>
                  <a:srgbClr val="00B0F0"/>
                </a:solidFill>
              </a:rPr>
              <a:t>Concatenate the three tables together vertically in order with the oldest month first, adding '7Jul', '8Aug', and '9Sep' as keys for their respective months, and save to variable </a:t>
            </a:r>
            <a:r>
              <a:rPr lang="en-US" dirty="0" err="1">
                <a:solidFill>
                  <a:srgbClr val="00B0F0"/>
                </a:solidFill>
              </a:rPr>
              <a:t>avg_inv_by_month</a:t>
            </a:r>
            <a:r>
              <a:rPr lang="en-US" dirty="0">
                <a:solidFill>
                  <a:srgbClr val="00B0F0"/>
                </a:solidFill>
              </a:rPr>
              <a:t>.</a:t>
            </a:r>
          </a:p>
          <a:p>
            <a:pPr marL="742950" lvl="1" indent="-285750">
              <a:buFont typeface="Arial" panose="020B0604020202020204" pitchFamily="34" charset="0"/>
              <a:buChar char="•"/>
            </a:pPr>
            <a:r>
              <a:rPr lang="en-US" dirty="0">
                <a:solidFill>
                  <a:srgbClr val="00B0F0"/>
                </a:solidFill>
              </a:rPr>
              <a:t>Use the .</a:t>
            </a:r>
            <a:r>
              <a:rPr lang="en-US" dirty="0" err="1">
                <a:solidFill>
                  <a:srgbClr val="00B0F0"/>
                </a:solidFill>
              </a:rPr>
              <a:t>agg</a:t>
            </a:r>
            <a:r>
              <a:rPr lang="en-US" dirty="0">
                <a:solidFill>
                  <a:srgbClr val="00B0F0"/>
                </a:solidFill>
              </a:rPr>
              <a:t>() method to find the average of the total column from the grouped invoices (grouped by the above index keys, you can use attribute level = 0 in .</a:t>
            </a:r>
            <a:r>
              <a:rPr lang="en-US" dirty="0" err="1">
                <a:solidFill>
                  <a:srgbClr val="00B0F0"/>
                </a:solidFill>
              </a:rPr>
              <a:t>groupby</a:t>
            </a:r>
            <a:r>
              <a:rPr lang="en-US" dirty="0">
                <a:solidFill>
                  <a:srgbClr val="00B0F0"/>
                </a:solidFill>
              </a:rPr>
              <a:t>() method).</a:t>
            </a:r>
          </a:p>
          <a:p>
            <a:pPr marL="742950" lvl="1" indent="-285750">
              <a:buFont typeface="Arial" panose="020B0604020202020204" pitchFamily="34" charset="0"/>
              <a:buChar char="•"/>
            </a:pPr>
            <a:r>
              <a:rPr lang="en-US" dirty="0">
                <a:solidFill>
                  <a:srgbClr val="00B0F0"/>
                </a:solidFill>
              </a:rPr>
              <a:t>Create a bar chart of </a:t>
            </a:r>
            <a:r>
              <a:rPr lang="en-US" dirty="0" err="1">
                <a:solidFill>
                  <a:srgbClr val="00B0F0"/>
                </a:solidFill>
              </a:rPr>
              <a:t>avg_inv_by_month</a:t>
            </a:r>
            <a:r>
              <a:rPr lang="en-US" dirty="0">
                <a:solidFill>
                  <a:srgbClr val="00B0F0"/>
                </a:solidFill>
              </a:rPr>
              <a:t>.</a:t>
            </a:r>
          </a:p>
        </p:txBody>
      </p:sp>
    </p:spTree>
    <p:extLst>
      <p:ext uri="{BB962C8B-B14F-4D97-AF65-F5344CB8AC3E}">
        <p14:creationId xmlns:p14="http://schemas.microsoft.com/office/powerpoint/2010/main" val="2740888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E6055-351F-1F34-6385-BFA7A3EEEA4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A835223-1F4A-CB2A-F0B1-DFE86F7AFA69}"/>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err="1">
                <a:solidFill>
                  <a:srgbClr val="000000"/>
                </a:solidFill>
                <a:latin typeface="Arial" panose="020B0604020202020204" pitchFamily="34" charset="0"/>
                <a:ea typeface="Calibri" panose="020F0502020204030204" pitchFamily="34" charset="0"/>
                <a:cs typeface="Cordia New" panose="020B0304020202020204" pitchFamily="34" charset="-34"/>
              </a:rPr>
              <a:t>m</a:t>
            </a:r>
            <a:r>
              <a:rPr lang="en-US" sz="2400" b="1" kern="100" dirty="0" err="1">
                <a:solidFill>
                  <a:srgbClr val="000000"/>
                </a:solidFill>
                <a:effectLst/>
                <a:latin typeface="Arial" panose="020B0604020202020204" pitchFamily="34" charset="0"/>
                <a:ea typeface="Calibri" panose="020F0502020204030204" pitchFamily="34" charset="0"/>
                <a:cs typeface="Cordia New" panose="020B0304020202020204" pitchFamily="34" charset="-34"/>
              </a:rPr>
              <a:t>erge_ordered</a:t>
            </a: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 in Pandas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91718AC9-8C32-93A0-F952-C598596FBCCE}"/>
              </a:ext>
            </a:extLst>
          </p:cNvPr>
          <p:cNvSpPr txBox="1"/>
          <p:nvPr/>
        </p:nvSpPr>
        <p:spPr>
          <a:xfrm>
            <a:off x="210512" y="854655"/>
            <a:ext cx="11685924" cy="830997"/>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The </a:t>
            </a:r>
            <a:r>
              <a:rPr lang="en-US" sz="1600" dirty="0" err="1">
                <a:solidFill>
                  <a:srgbClr val="05192D"/>
                </a:solidFill>
                <a:effectLst/>
                <a:latin typeface="Arial" panose="020B0604020202020204" pitchFamily="34" charset="0"/>
                <a:ea typeface="Calibri" panose="020F0502020204030204" pitchFamily="34" charset="0"/>
              </a:rPr>
              <a:t>merge_ordered</a:t>
            </a:r>
            <a:r>
              <a:rPr lang="en-US" sz="1600" dirty="0">
                <a:solidFill>
                  <a:srgbClr val="05192D"/>
                </a:solidFill>
                <a:effectLst/>
                <a:latin typeface="Arial" panose="020B0604020202020204" pitchFamily="34" charset="0"/>
                <a:ea typeface="Calibri" panose="020F0502020204030204" pitchFamily="34" charset="0"/>
              </a:rPr>
              <a:t> method will allow us to merge the left and right tables shown here. We can see the output of the merge when we merge on the "C" column. </a:t>
            </a:r>
            <a:r>
              <a:rPr lang="en-US" sz="1600" dirty="0">
                <a:solidFill>
                  <a:srgbClr val="05192D"/>
                </a:solidFill>
                <a:effectLst/>
                <a:highlight>
                  <a:srgbClr val="00FF00"/>
                </a:highlight>
                <a:latin typeface="Arial" panose="020B0604020202020204" pitchFamily="34" charset="0"/>
                <a:ea typeface="Calibri" panose="020F0502020204030204" pitchFamily="34" charset="0"/>
              </a:rPr>
              <a:t>The results are similar to the standard merge method with an outer join, but </a:t>
            </a:r>
            <a:r>
              <a:rPr lang="en-US" sz="1600" dirty="0">
                <a:solidFill>
                  <a:srgbClr val="05192D"/>
                </a:solidFill>
                <a:effectLst/>
                <a:latin typeface="Arial" panose="020B0604020202020204" pitchFamily="34" charset="0"/>
                <a:ea typeface="Calibri" panose="020F0502020204030204" pitchFamily="34" charset="0"/>
              </a:rPr>
              <a:t> </a:t>
            </a:r>
            <a:r>
              <a:rPr lang="en-US" sz="1600" dirty="0">
                <a:solidFill>
                  <a:srgbClr val="05192D"/>
                </a:solidFill>
                <a:latin typeface="Arial" panose="020B0604020202020204" pitchFamily="34" charset="0"/>
                <a:ea typeface="Calibri" panose="020F0502020204030204" pitchFamily="34" charset="0"/>
              </a:rPr>
              <a:t>t</a:t>
            </a:r>
            <a:r>
              <a:rPr lang="en-US" sz="1600" dirty="0">
                <a:solidFill>
                  <a:srgbClr val="05192D"/>
                </a:solidFill>
                <a:effectLst/>
                <a:latin typeface="Arial" panose="020B0604020202020204" pitchFamily="34" charset="0"/>
                <a:ea typeface="Calibri" panose="020F0502020204030204" pitchFamily="34" charset="0"/>
              </a:rPr>
              <a:t>he sorted results make this a useful method for ordered or time-series data.</a:t>
            </a:r>
            <a:endParaRPr lang="en-US" sz="1600" dirty="0"/>
          </a:p>
        </p:txBody>
      </p:sp>
      <p:pic>
        <p:nvPicPr>
          <p:cNvPr id="5" name="Picture 4" descr="A diagram of a table&#10;&#10;Description automatically generated">
            <a:extLst>
              <a:ext uri="{FF2B5EF4-FFF2-40B4-BE49-F238E27FC236}">
                <a16:creationId xmlns:a16="http://schemas.microsoft.com/office/drawing/2014/main" id="{9779472E-52A6-EFFA-0833-C6BB1CD13C3D}"/>
              </a:ext>
            </a:extLst>
          </p:cNvPr>
          <p:cNvPicPr>
            <a:picLocks noChangeAspect="1"/>
          </p:cNvPicPr>
          <p:nvPr/>
        </p:nvPicPr>
        <p:blipFill>
          <a:blip r:embed="rId2"/>
          <a:stretch>
            <a:fillRect/>
          </a:stretch>
        </p:blipFill>
        <p:spPr>
          <a:xfrm>
            <a:off x="487189" y="2028912"/>
            <a:ext cx="4766567" cy="1649470"/>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CAA00CD9-F938-E631-0651-04B5AF8138DE}"/>
              </a:ext>
            </a:extLst>
          </p:cNvPr>
          <p:cNvPicPr>
            <a:picLocks noChangeAspect="1"/>
          </p:cNvPicPr>
          <p:nvPr/>
        </p:nvPicPr>
        <p:blipFill>
          <a:blip r:embed="rId3"/>
          <a:stretch>
            <a:fillRect/>
          </a:stretch>
        </p:blipFill>
        <p:spPr>
          <a:xfrm>
            <a:off x="5419821" y="2028912"/>
            <a:ext cx="5746944" cy="2973274"/>
          </a:xfrm>
          <a:prstGeom prst="rect">
            <a:avLst/>
          </a:prstGeom>
        </p:spPr>
      </p:pic>
    </p:spTree>
    <p:extLst>
      <p:ext uri="{BB962C8B-B14F-4D97-AF65-F5344CB8AC3E}">
        <p14:creationId xmlns:p14="http://schemas.microsoft.com/office/powerpoint/2010/main" val="2708528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EBAC6-59E1-FACC-8ED5-9A7ACA86CE42}"/>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0CA9AAC-6D27-0ECF-C5FE-2A4B29C57E75}"/>
              </a:ext>
            </a:extLst>
          </p:cNvPr>
          <p:cNvPicPr>
            <a:picLocks noChangeAspect="1"/>
          </p:cNvPicPr>
          <p:nvPr/>
        </p:nvPicPr>
        <p:blipFill>
          <a:blip r:embed="rId2"/>
          <a:stretch>
            <a:fillRect/>
          </a:stretch>
        </p:blipFill>
        <p:spPr>
          <a:xfrm>
            <a:off x="2344425" y="416386"/>
            <a:ext cx="7503149" cy="257619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B9EE9BF-06B5-257B-311E-0758A40DFB49}"/>
              </a:ext>
            </a:extLst>
          </p:cNvPr>
          <p:cNvPicPr>
            <a:picLocks noChangeAspect="1"/>
          </p:cNvPicPr>
          <p:nvPr/>
        </p:nvPicPr>
        <p:blipFill>
          <a:blip r:embed="rId3"/>
          <a:stretch>
            <a:fillRect/>
          </a:stretch>
        </p:blipFill>
        <p:spPr>
          <a:xfrm>
            <a:off x="1890391" y="3145559"/>
            <a:ext cx="8411218" cy="3578513"/>
          </a:xfrm>
          <a:prstGeom prst="rect">
            <a:avLst/>
          </a:prstGeom>
        </p:spPr>
      </p:pic>
    </p:spTree>
    <p:extLst>
      <p:ext uri="{BB962C8B-B14F-4D97-AF65-F5344CB8AC3E}">
        <p14:creationId xmlns:p14="http://schemas.microsoft.com/office/powerpoint/2010/main" val="1578447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3A2F0-9B91-AA6B-E10E-E817447217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9DD7842-4575-9B0B-DFCA-67316E20A089}"/>
              </a:ext>
            </a:extLst>
          </p:cNvPr>
          <p:cNvSpPr txBox="1"/>
          <p:nvPr/>
        </p:nvSpPr>
        <p:spPr>
          <a:xfrm>
            <a:off x="208272" y="287665"/>
            <a:ext cx="6098240" cy="373757"/>
          </a:xfrm>
          <a:prstGeom prst="rect">
            <a:avLst/>
          </a:prstGeom>
          <a:noFill/>
        </p:spPr>
        <p:txBody>
          <a:bodyPr wrap="square">
            <a:spAutoFit/>
          </a:bodyPr>
          <a:lstStyle/>
          <a:p>
            <a:pPr marL="0" marR="0">
              <a:lnSpc>
                <a:spcPct val="107000"/>
              </a:lnSpc>
              <a:spcAft>
                <a:spcPts val="800"/>
              </a:spcAft>
            </a:pPr>
            <a:r>
              <a:rPr lang="en-US" sz="1800" b="1" dirty="0">
                <a:solidFill>
                  <a:srgbClr val="05192D"/>
                </a:solidFill>
                <a:effectLst/>
                <a:latin typeface="Arial" panose="020B0604020202020204" pitchFamily="34" charset="0"/>
                <a:ea typeface="Calibri" panose="020F0502020204030204" pitchFamily="34" charset="0"/>
              </a:rPr>
              <a:t>Filling missing values with forward fill.</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2" name="Picture 1" descr="A table with green squares&#10;&#10;Description automatically generated with medium confidence">
            <a:extLst>
              <a:ext uri="{FF2B5EF4-FFF2-40B4-BE49-F238E27FC236}">
                <a16:creationId xmlns:a16="http://schemas.microsoft.com/office/drawing/2014/main" id="{B8C0BEF9-8F60-9685-5EEF-E9B6BA8FC12F}"/>
              </a:ext>
            </a:extLst>
          </p:cNvPr>
          <p:cNvPicPr>
            <a:picLocks noChangeAspect="1"/>
          </p:cNvPicPr>
          <p:nvPr/>
        </p:nvPicPr>
        <p:blipFill>
          <a:blip r:embed="rId2"/>
          <a:stretch>
            <a:fillRect/>
          </a:stretch>
        </p:blipFill>
        <p:spPr>
          <a:xfrm>
            <a:off x="208272" y="902553"/>
            <a:ext cx="6174105" cy="2393950"/>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19E4D62F-DD8A-1CEC-411A-18A07E3E4BEB}"/>
              </a:ext>
            </a:extLst>
          </p:cNvPr>
          <p:cNvPicPr>
            <a:picLocks noChangeAspect="1"/>
          </p:cNvPicPr>
          <p:nvPr/>
        </p:nvPicPr>
        <p:blipFill>
          <a:blip r:embed="rId3"/>
          <a:stretch>
            <a:fillRect/>
          </a:stretch>
        </p:blipFill>
        <p:spPr>
          <a:xfrm>
            <a:off x="208272" y="3561498"/>
            <a:ext cx="7220587" cy="3032701"/>
          </a:xfrm>
          <a:prstGeom prst="rect">
            <a:avLst/>
          </a:prstGeom>
        </p:spPr>
      </p:pic>
      <p:pic>
        <p:nvPicPr>
          <p:cNvPr id="5" name="Picture 4" descr="A close up of a sign&#10;&#10;Description automatically generated">
            <a:extLst>
              <a:ext uri="{FF2B5EF4-FFF2-40B4-BE49-F238E27FC236}">
                <a16:creationId xmlns:a16="http://schemas.microsoft.com/office/drawing/2014/main" id="{292F452C-6EFB-A3A2-F1DB-E1CCB1A6181B}"/>
              </a:ext>
            </a:extLst>
          </p:cNvPr>
          <p:cNvPicPr>
            <a:picLocks noChangeAspect="1"/>
          </p:cNvPicPr>
          <p:nvPr/>
        </p:nvPicPr>
        <p:blipFill>
          <a:blip r:embed="rId4"/>
          <a:srcRect r="40449"/>
          <a:stretch/>
        </p:blipFill>
        <p:spPr>
          <a:xfrm>
            <a:off x="7240971" y="383289"/>
            <a:ext cx="4473179" cy="1038527"/>
          </a:xfrm>
          <a:prstGeom prst="rect">
            <a:avLst/>
          </a:prstGeom>
        </p:spPr>
      </p:pic>
    </p:spTree>
    <p:extLst>
      <p:ext uri="{BB962C8B-B14F-4D97-AF65-F5344CB8AC3E}">
        <p14:creationId xmlns:p14="http://schemas.microsoft.com/office/powerpoint/2010/main" val="2499276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D1EE5-9E12-340B-3580-6E73174F3E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F51D0B-E968-DF43-EFDE-C99ADB7F220D}"/>
              </a:ext>
            </a:extLst>
          </p:cNvPr>
          <p:cNvSpPr txBox="1"/>
          <p:nvPr/>
        </p:nvSpPr>
        <p:spPr>
          <a:xfrm>
            <a:off x="208271" y="287665"/>
            <a:ext cx="10801473"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 - </a:t>
            </a:r>
            <a:r>
              <a:rPr lang="en-US" sz="1800" b="1" spc="-75" dirty="0">
                <a:solidFill>
                  <a:srgbClr val="05192D"/>
                </a:solidFill>
                <a:effectLst/>
                <a:latin typeface="Arial" panose="020B0604020202020204" pitchFamily="34" charset="0"/>
                <a:ea typeface="Calibri" panose="020F0502020204030204" pitchFamily="34" charset="0"/>
              </a:rPr>
              <a:t>Correlation between GDP and S&amp;P500</a:t>
            </a:r>
            <a:endParaRPr lang="en-US" sz="2400" b="1"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E69B2993-149B-978E-AF2C-61BBC48DE3C5}"/>
              </a:ext>
            </a:extLst>
          </p:cNvPr>
          <p:cNvSpPr txBox="1"/>
          <p:nvPr/>
        </p:nvSpPr>
        <p:spPr>
          <a:xfrm>
            <a:off x="208271" y="845419"/>
            <a:ext cx="11512674" cy="1477328"/>
          </a:xfrm>
          <a:prstGeom prst="rect">
            <a:avLst/>
          </a:prstGeom>
          <a:noFill/>
        </p:spPr>
        <p:txBody>
          <a:bodyPr wrap="square">
            <a:spAutoFit/>
          </a:bodyPr>
          <a:lstStyle/>
          <a:p>
            <a:r>
              <a:rPr lang="en-US" dirty="0"/>
              <a:t>In this exercise, you want to analyze stock returns from the S&amp;P 500. You believe there may be a relationship between the returns of the S&amp;P 500 and the GDP of the US. Merge the different datasets together to compute the correlation.</a:t>
            </a:r>
          </a:p>
          <a:p>
            <a:endParaRPr lang="en-US" dirty="0"/>
          </a:p>
          <a:p>
            <a:r>
              <a:rPr lang="en-US" dirty="0"/>
              <a:t>Two tables, named sp500, and </a:t>
            </a:r>
            <a:r>
              <a:rPr lang="en-US" dirty="0" err="1"/>
              <a:t>gdp</a:t>
            </a:r>
            <a:r>
              <a:rPr lang="en-US" dirty="0"/>
              <a:t>, can be loaded from S&amp;P500.csv and GDP.csv, respectively.</a:t>
            </a:r>
          </a:p>
        </p:txBody>
      </p:sp>
      <p:sp>
        <p:nvSpPr>
          <p:cNvPr id="7" name="TextBox 6">
            <a:extLst>
              <a:ext uri="{FF2B5EF4-FFF2-40B4-BE49-F238E27FC236}">
                <a16:creationId xmlns:a16="http://schemas.microsoft.com/office/drawing/2014/main" id="{EB2BF6DC-004E-0381-B137-7F2F0B190509}"/>
              </a:ext>
            </a:extLst>
          </p:cNvPr>
          <p:cNvSpPr txBox="1"/>
          <p:nvPr/>
        </p:nvSpPr>
        <p:spPr>
          <a:xfrm>
            <a:off x="208271" y="2603389"/>
            <a:ext cx="11512674" cy="4074257"/>
          </a:xfrm>
          <a:prstGeom prst="rect">
            <a:avLst/>
          </a:prstGeom>
          <a:noFill/>
        </p:spPr>
        <p:txBody>
          <a:bodyPr wrap="square">
            <a:spAutoFit/>
          </a:bodyPr>
          <a:lstStyle/>
          <a:p>
            <a:pPr marR="0" lvl="0">
              <a:spcAft>
                <a:spcPts val="1200"/>
              </a:spcAft>
            </a:pPr>
            <a:r>
              <a:rPr lang="en-US" sz="1600" b="1" dirty="0">
                <a:solidFill>
                  <a:srgbClr val="00B0F0"/>
                </a:solidFill>
                <a:effectLst/>
                <a:latin typeface="Arial" panose="020B0604020202020204" pitchFamily="34" charset="0"/>
                <a:ea typeface="Times New Roman" panose="02020603050405020304" pitchFamily="18" charset="0"/>
              </a:rPr>
              <a:t>13. Complete the following tasks.</a:t>
            </a:r>
            <a:endParaRPr lang="en-US" sz="2000" dirty="0">
              <a:effectLst/>
              <a:latin typeface="Times New Roman" panose="02020603050405020304" pitchFamily="18" charset="0"/>
              <a:ea typeface="Times New Roman" panose="02020603050405020304" pitchFamily="18" charset="0"/>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Step1. </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1143000" marR="0" lvl="2" indent="-228600">
              <a:lnSpc>
                <a:spcPct val="107000"/>
              </a:lnSpc>
              <a:spcAft>
                <a:spcPts val="800"/>
              </a:spcAft>
              <a:buFont typeface="+mj-lt"/>
              <a:buAutoNum type="romanLcPeriod"/>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Use </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merge_ordered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to merge </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gdp</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sp500 </a:t>
            </a:r>
            <a:r>
              <a:rPr lang="en-US" sz="1600" kern="0" dirty="0">
                <a:solidFill>
                  <a:srgbClr val="00B0F0"/>
                </a:solidFill>
                <a:effectLst/>
                <a:highlight>
                  <a:srgbClr val="FFFF00"/>
                </a:highlight>
                <a:latin typeface="Arial" panose="020B0604020202020204" pitchFamily="34" charset="0"/>
                <a:ea typeface="Times New Roman" panose="02020603050405020304" pitchFamily="18" charset="0"/>
                <a:cs typeface="Cordia New" panose="020B0304020202020204" pitchFamily="34" charset="-34"/>
              </a:rPr>
              <a:t>using a left join on year and date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Save the results as gdp_sp500.</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1143000" marR="0" lvl="2" indent="-228600">
              <a:lnSpc>
                <a:spcPct val="107000"/>
              </a:lnSpc>
              <a:spcAft>
                <a:spcPts val="800"/>
              </a:spcAft>
              <a:buFont typeface="+mj-lt"/>
              <a:buAutoNum type="romanLcPeriod"/>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Print gdp_sp500 and look at the returns for the year 2018.</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Step 2</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1143000" marR="0" lvl="2" indent="-228600">
              <a:lnSpc>
                <a:spcPct val="107000"/>
              </a:lnSpc>
              <a:spcAft>
                <a:spcPts val="800"/>
              </a:spcAft>
              <a:buFont typeface="+mj-lt"/>
              <a:buAutoNum type="romanLcPeriod"/>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merge_ordered</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again similar to before, to merge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gdp</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sp500</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use the function's ability to </a:t>
            </a:r>
            <a:r>
              <a:rPr lang="en-US" sz="1600" kern="0" dirty="0">
                <a:solidFill>
                  <a:srgbClr val="00B0F0"/>
                </a:solidFill>
                <a:effectLst/>
                <a:highlight>
                  <a:srgbClr val="FFFF00"/>
                </a:highlight>
                <a:latin typeface="Arial" panose="020B0604020202020204" pitchFamily="34" charset="0"/>
                <a:ea typeface="Times New Roman" panose="02020603050405020304" pitchFamily="18" charset="0"/>
                <a:cs typeface="Cordia New" panose="020B0304020202020204" pitchFamily="34" charset="-34"/>
              </a:rPr>
              <a:t>interpolate missing data to forward fill the missing value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for returns, assigning this table to the variable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gdp_sp500</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Step 3</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1143000" marR="0" lvl="2" indent="-228600">
              <a:lnSpc>
                <a:spcPct val="107000"/>
              </a:lnSpc>
              <a:spcAft>
                <a:spcPts val="800"/>
              </a:spcAft>
              <a:buFont typeface="+mj-lt"/>
              <a:buAutoNum type="romanLcPeriod"/>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Subset the gdp_sp500 table, select the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gdp</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returns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columns, and save as </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gdp_returns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endParaRPr lang="en-US" sz="1600" kern="100" dirty="0">
              <a:latin typeface="Calibri" panose="020F0502020204030204" pitchFamily="34" charset="0"/>
              <a:ea typeface="Calibri" panose="020F0502020204030204" pitchFamily="34" charset="0"/>
              <a:cs typeface="Cordia New" panose="020B0304020202020204" pitchFamily="34" charset="-34"/>
            </a:endParaRPr>
          </a:p>
          <a:p>
            <a:r>
              <a:rPr lang="en-US" sz="1600" kern="0" dirty="0">
                <a:solidFill>
                  <a:srgbClr val="00B0F0"/>
                </a:solidFill>
                <a:effectLst/>
                <a:latin typeface="Arial" panose="020B0604020202020204" pitchFamily="34" charset="0"/>
                <a:ea typeface="Times New Roman" panose="02020603050405020304" pitchFamily="18" charset="0"/>
              </a:rPr>
              <a:t>Print the correlation matrix of the </a:t>
            </a:r>
            <a:r>
              <a:rPr lang="en-US" sz="1600" kern="0" dirty="0" err="1">
                <a:solidFill>
                  <a:srgbClr val="00B0F0"/>
                </a:solidFill>
                <a:effectLst/>
                <a:latin typeface="Courier New" panose="02070309020205020404" pitchFamily="49" charset="0"/>
                <a:ea typeface="Times New Roman" panose="02020603050405020304" pitchFamily="18" charset="0"/>
              </a:rPr>
              <a:t>gdp_returns</a:t>
            </a:r>
            <a:r>
              <a:rPr lang="en-US" sz="1600" kern="0" dirty="0">
                <a:solidFill>
                  <a:srgbClr val="00B0F0"/>
                </a:solidFill>
                <a:effectLst/>
                <a:latin typeface="Arial" panose="020B0604020202020204" pitchFamily="34" charset="0"/>
                <a:ea typeface="Times New Roman" panose="02020603050405020304" pitchFamily="18" charset="0"/>
              </a:rPr>
              <a:t> table using the </a:t>
            </a:r>
            <a:r>
              <a:rPr lang="en-US" sz="1600" kern="0" dirty="0">
                <a:solidFill>
                  <a:srgbClr val="00B0F0"/>
                </a:solidFill>
                <a:effectLst/>
                <a:latin typeface="Courier New" panose="02070309020205020404" pitchFamily="49" charset="0"/>
                <a:ea typeface="Times New Roman" panose="02020603050405020304" pitchFamily="18" charset="0"/>
              </a:rPr>
              <a:t>.</a:t>
            </a:r>
            <a:r>
              <a:rPr lang="en-US" sz="1600" kern="0" dirty="0" err="1">
                <a:solidFill>
                  <a:srgbClr val="00B0F0"/>
                </a:solidFill>
                <a:effectLst/>
                <a:latin typeface="Courier New" panose="02070309020205020404" pitchFamily="49" charset="0"/>
                <a:ea typeface="Times New Roman" panose="02020603050405020304" pitchFamily="18" charset="0"/>
              </a:rPr>
              <a:t>corr</a:t>
            </a:r>
            <a:r>
              <a:rPr lang="en-US" sz="1600" kern="0" dirty="0">
                <a:solidFill>
                  <a:srgbClr val="00B0F0"/>
                </a:solidFill>
                <a:effectLst/>
                <a:latin typeface="Courier New" panose="02070309020205020404" pitchFamily="49" charset="0"/>
                <a:ea typeface="Times New Roman" panose="02020603050405020304" pitchFamily="18" charset="0"/>
              </a:rPr>
              <a:t>()</a:t>
            </a:r>
            <a:r>
              <a:rPr lang="en-US" sz="1600" kern="0" dirty="0">
                <a:solidFill>
                  <a:srgbClr val="00B0F0"/>
                </a:solidFill>
                <a:effectLst/>
                <a:latin typeface="Arial" panose="020B0604020202020204" pitchFamily="34" charset="0"/>
                <a:ea typeface="Times New Roman" panose="02020603050405020304" pitchFamily="18" charset="0"/>
              </a:rPr>
              <a:t> method.</a:t>
            </a:r>
            <a:endParaRPr lang="en-US" sz="1600" dirty="0"/>
          </a:p>
        </p:txBody>
      </p:sp>
      <p:pic>
        <p:nvPicPr>
          <p:cNvPr id="8" name="Picture 7" descr="A close-up of numbers&#10;&#10;Description automatically generated">
            <a:extLst>
              <a:ext uri="{FF2B5EF4-FFF2-40B4-BE49-F238E27FC236}">
                <a16:creationId xmlns:a16="http://schemas.microsoft.com/office/drawing/2014/main" id="{37152F15-505D-BC2C-8992-68B6B467D507}"/>
              </a:ext>
            </a:extLst>
          </p:cNvPr>
          <p:cNvPicPr>
            <a:picLocks noChangeAspect="1"/>
          </p:cNvPicPr>
          <p:nvPr/>
        </p:nvPicPr>
        <p:blipFill>
          <a:blip r:embed="rId2"/>
          <a:stretch>
            <a:fillRect/>
          </a:stretch>
        </p:blipFill>
        <p:spPr>
          <a:xfrm>
            <a:off x="9409054" y="6094614"/>
            <a:ext cx="2480945" cy="690880"/>
          </a:xfrm>
          <a:prstGeom prst="rect">
            <a:avLst/>
          </a:prstGeom>
        </p:spPr>
      </p:pic>
    </p:spTree>
    <p:extLst>
      <p:ext uri="{BB962C8B-B14F-4D97-AF65-F5344CB8AC3E}">
        <p14:creationId xmlns:p14="http://schemas.microsoft.com/office/powerpoint/2010/main" val="345998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57944-885C-1E6C-48D2-DF2CECCAA17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177CB7D-8843-3CD5-F079-72F3B122C7D8}"/>
              </a:ext>
            </a:extLst>
          </p:cNvPr>
          <p:cNvSpPr txBox="1"/>
          <p:nvPr/>
        </p:nvSpPr>
        <p:spPr>
          <a:xfrm>
            <a:off x="286327" y="217760"/>
            <a:ext cx="11573163" cy="2585323"/>
          </a:xfrm>
          <a:prstGeom prst="rect">
            <a:avLst/>
          </a:prstGeom>
          <a:noFill/>
        </p:spPr>
        <p:txBody>
          <a:bodyPr wrap="square">
            <a:spAutoFit/>
          </a:bodyPr>
          <a:lstStyle/>
          <a:p>
            <a:r>
              <a:rPr lang="en-US" b="1" dirty="0"/>
              <a:t>Phillips curve using </a:t>
            </a:r>
            <a:r>
              <a:rPr lang="en-US" b="1" dirty="0" err="1"/>
              <a:t>merge_ordered</a:t>
            </a:r>
            <a:r>
              <a:rPr lang="en-US" b="1" dirty="0"/>
              <a:t>()</a:t>
            </a:r>
          </a:p>
          <a:p>
            <a:r>
              <a:rPr lang="en-US" sz="1600" dirty="0"/>
              <a:t>There is an economic theory developed by A. W. Phillips which states that </a:t>
            </a:r>
            <a:r>
              <a:rPr lang="en-US" sz="1600" dirty="0">
                <a:solidFill>
                  <a:srgbClr val="FF0000"/>
                </a:solidFill>
              </a:rPr>
              <a:t>inflation and unemployment have an inverse relationship. The theory claims that with economic growth comes inflation, which in turn should lead to more jobs and less unemployment.</a:t>
            </a:r>
          </a:p>
          <a:p>
            <a:endParaRPr lang="en-US" sz="1600" dirty="0"/>
          </a:p>
          <a:p>
            <a:r>
              <a:rPr lang="en-US" sz="1600" dirty="0"/>
              <a:t>You will take two tables of data from the U.S. Bureau of Labor Statistics, containing unemployment and inflation data over different periods, and create a Phillips curve. The tables have different frequencies. One table has a data entry every six months, while the other has a data entry every month. You will need to use the entries where you have data within both tables.</a:t>
            </a:r>
          </a:p>
          <a:p>
            <a:endParaRPr lang="en-US" sz="1600" dirty="0"/>
          </a:p>
          <a:p>
            <a:r>
              <a:rPr lang="en-US" sz="1600" dirty="0"/>
              <a:t>The tables unemployment and inflation can be loaded from </a:t>
            </a:r>
            <a:r>
              <a:rPr lang="en-US" sz="1600" dirty="0">
                <a:highlight>
                  <a:srgbClr val="00FF00"/>
                </a:highlight>
              </a:rPr>
              <a:t>unemployment.csv </a:t>
            </a:r>
            <a:r>
              <a:rPr lang="en-US" sz="1600" dirty="0"/>
              <a:t>and </a:t>
            </a:r>
            <a:r>
              <a:rPr lang="en-US" sz="1600" dirty="0">
                <a:highlight>
                  <a:srgbClr val="00FF00"/>
                </a:highlight>
              </a:rPr>
              <a:t>inflation.csv</a:t>
            </a:r>
            <a:r>
              <a:rPr lang="en-US" sz="1600" dirty="0"/>
              <a:t>, respectively</a:t>
            </a:r>
          </a:p>
        </p:txBody>
      </p:sp>
      <p:sp>
        <p:nvSpPr>
          <p:cNvPr id="7" name="TextBox 6">
            <a:extLst>
              <a:ext uri="{FF2B5EF4-FFF2-40B4-BE49-F238E27FC236}">
                <a16:creationId xmlns:a16="http://schemas.microsoft.com/office/drawing/2014/main" id="{C3AEEE62-625B-0439-F8F8-FAC73B8C824F}"/>
              </a:ext>
            </a:extLst>
          </p:cNvPr>
          <p:cNvSpPr txBox="1"/>
          <p:nvPr/>
        </p:nvSpPr>
        <p:spPr>
          <a:xfrm>
            <a:off x="286327" y="2955175"/>
            <a:ext cx="10187709" cy="2870081"/>
          </a:xfrm>
          <a:prstGeom prst="rect">
            <a:avLst/>
          </a:prstGeom>
          <a:noFill/>
        </p:spPr>
        <p:txBody>
          <a:bodyPr wrap="square">
            <a:spAutoFit/>
          </a:bodyPr>
          <a:lstStyle/>
          <a:p>
            <a:pPr marR="0" lvl="0">
              <a:spcAft>
                <a:spcPts val="1200"/>
              </a:spcAft>
            </a:pPr>
            <a:r>
              <a:rPr lang="en-US" b="1" dirty="0">
                <a:solidFill>
                  <a:srgbClr val="00B0F0"/>
                </a:solidFill>
                <a:effectLst/>
                <a:latin typeface="Arial" panose="020B0604020202020204" pitchFamily="34" charset="0"/>
                <a:ea typeface="Times New Roman" panose="02020603050405020304" pitchFamily="18" charset="0"/>
              </a:rPr>
              <a:t>14. Complete the following tasks.</a:t>
            </a:r>
            <a:endParaRPr lang="en-US" sz="2400" dirty="0">
              <a:effectLst/>
              <a:latin typeface="Times New Roman" panose="02020603050405020304" pitchFamily="18" charset="0"/>
              <a:ea typeface="Times New Roman" panose="02020603050405020304" pitchFamily="18" charset="0"/>
            </a:endParaRPr>
          </a:p>
          <a:p>
            <a:pPr marL="742950" marR="0" lvl="1" indent="-285750">
              <a:lnSpc>
                <a:spcPct val="107000"/>
              </a:lnSpc>
              <a:spcAft>
                <a:spcPts val="800"/>
              </a:spcAft>
              <a:buFont typeface="Symbol" panose="05050102010706020507" pitchFamily="18" charset="2"/>
              <a:buChar char=""/>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Use </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merge_ordered</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to merge the </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inflation</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unemployment</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tables on </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date</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with an inner join, and save the results as </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inflation_unemploy</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4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Print the </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inflation_unemploy</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variable.</a:t>
            </a:r>
            <a:endParaRPr lang="en-US" sz="14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Using </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inflation_unemploy</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create a scatter plot with </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unemployment_rate</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on the horizontal axis and </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cpi</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(inflation) on the vertical axis.</a:t>
            </a:r>
          </a:p>
          <a:p>
            <a:pPr marL="742950" marR="0" lvl="1" indent="-285750">
              <a:lnSpc>
                <a:spcPct val="107000"/>
              </a:lnSpc>
              <a:spcAft>
                <a:spcPts val="800"/>
              </a:spcAft>
              <a:buFont typeface="Symbol" panose="05050102010706020507" pitchFamily="18" charset="2"/>
              <a:buChar char=""/>
            </a:pPr>
            <a:endParaRPr lang="en-US" sz="14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4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Find correlation between </a:t>
            </a:r>
            <a:r>
              <a:rPr lang="en-US" sz="1400" b="1"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unemployment_rate</a:t>
            </a:r>
            <a:r>
              <a:rPr lang="en-US" sz="14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cpi.</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endParaRPr lang="en-US" sz="14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p:txBody>
      </p:sp>
      <p:pic>
        <p:nvPicPr>
          <p:cNvPr id="8" name="Picture 7" descr="A screen shot of a white background&#10;&#10;Description automatically generated">
            <a:extLst>
              <a:ext uri="{FF2B5EF4-FFF2-40B4-BE49-F238E27FC236}">
                <a16:creationId xmlns:a16="http://schemas.microsoft.com/office/drawing/2014/main" id="{0182966D-6FFB-54E1-F0EC-ECDA5E149D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85019" y="4636518"/>
            <a:ext cx="3362036" cy="2221482"/>
          </a:xfrm>
          <a:prstGeom prst="rect">
            <a:avLst/>
          </a:prstGeom>
          <a:noFill/>
          <a:ln>
            <a:noFill/>
          </a:ln>
        </p:spPr>
      </p:pic>
      <p:pic>
        <p:nvPicPr>
          <p:cNvPr id="9" name="Picture 8" descr="A close-up of a number&#10;&#10;Description automatically generated">
            <a:extLst>
              <a:ext uri="{FF2B5EF4-FFF2-40B4-BE49-F238E27FC236}">
                <a16:creationId xmlns:a16="http://schemas.microsoft.com/office/drawing/2014/main" id="{671A6260-ADCE-03FB-C40C-776D6A441C9C}"/>
              </a:ext>
            </a:extLst>
          </p:cNvPr>
          <p:cNvPicPr>
            <a:picLocks noChangeAspect="1"/>
          </p:cNvPicPr>
          <p:nvPr/>
        </p:nvPicPr>
        <p:blipFill>
          <a:blip r:embed="rId3"/>
          <a:stretch>
            <a:fillRect/>
          </a:stretch>
        </p:blipFill>
        <p:spPr>
          <a:xfrm>
            <a:off x="1099127" y="5616985"/>
            <a:ext cx="2641600" cy="720725"/>
          </a:xfrm>
          <a:prstGeom prst="rect">
            <a:avLst/>
          </a:prstGeom>
        </p:spPr>
      </p:pic>
    </p:spTree>
    <p:extLst>
      <p:ext uri="{BB962C8B-B14F-4D97-AF65-F5344CB8AC3E}">
        <p14:creationId xmlns:p14="http://schemas.microsoft.com/office/powerpoint/2010/main" val="1612175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2E12D-A328-3716-67A5-263F805D1B1E}"/>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A6215C1-953D-E1A8-301F-DFC29B92BBC3}"/>
              </a:ext>
            </a:extLst>
          </p:cNvPr>
          <p:cNvPicPr>
            <a:picLocks noChangeAspect="1"/>
          </p:cNvPicPr>
          <p:nvPr/>
        </p:nvPicPr>
        <p:blipFill>
          <a:blip r:embed="rId2"/>
          <a:stretch>
            <a:fillRect/>
          </a:stretch>
        </p:blipFill>
        <p:spPr>
          <a:xfrm>
            <a:off x="156998" y="218375"/>
            <a:ext cx="7854555" cy="2664579"/>
          </a:xfrm>
          <a:prstGeom prst="rect">
            <a:avLst/>
          </a:prstGeom>
        </p:spPr>
      </p:pic>
      <p:pic>
        <p:nvPicPr>
          <p:cNvPr id="4" name="Picture 3" descr="A diagram of a diagram&#10;&#10;Description automatically generated">
            <a:extLst>
              <a:ext uri="{FF2B5EF4-FFF2-40B4-BE49-F238E27FC236}">
                <a16:creationId xmlns:a16="http://schemas.microsoft.com/office/drawing/2014/main" id="{D1AD0F51-6EE0-839A-B049-56A3E1ACCA17}"/>
              </a:ext>
            </a:extLst>
          </p:cNvPr>
          <p:cNvPicPr>
            <a:picLocks noChangeAspect="1"/>
          </p:cNvPicPr>
          <p:nvPr/>
        </p:nvPicPr>
        <p:blipFill>
          <a:blip r:embed="rId3"/>
          <a:stretch>
            <a:fillRect/>
          </a:stretch>
        </p:blipFill>
        <p:spPr>
          <a:xfrm>
            <a:off x="8774753" y="450195"/>
            <a:ext cx="2591153" cy="2200938"/>
          </a:xfrm>
          <a:prstGeom prst="rect">
            <a:avLst/>
          </a:prstGeom>
        </p:spPr>
      </p:pic>
      <p:sp>
        <p:nvSpPr>
          <p:cNvPr id="6" name="TextBox 5">
            <a:extLst>
              <a:ext uri="{FF2B5EF4-FFF2-40B4-BE49-F238E27FC236}">
                <a16:creationId xmlns:a16="http://schemas.microsoft.com/office/drawing/2014/main" id="{D0260137-FB93-103D-F636-F71282D03974}"/>
              </a:ext>
            </a:extLst>
          </p:cNvPr>
          <p:cNvSpPr txBox="1"/>
          <p:nvPr/>
        </p:nvSpPr>
        <p:spPr>
          <a:xfrm>
            <a:off x="156998" y="3000694"/>
            <a:ext cx="11473828" cy="830997"/>
          </a:xfrm>
          <a:prstGeom prst="rect">
            <a:avLst/>
          </a:prstGeom>
          <a:noFill/>
        </p:spPr>
        <p:txBody>
          <a:bodyPr wrap="square">
            <a:spAutoFit/>
          </a:bodyPr>
          <a:lstStyle/>
          <a:p>
            <a:r>
              <a:rPr lang="en-US" sz="1600" dirty="0">
                <a:effectLst/>
                <a:latin typeface="Arial" panose="020B0604020202020204" pitchFamily="34" charset="0"/>
                <a:ea typeface="Calibri" panose="020F0502020204030204" pitchFamily="34" charset="0"/>
              </a:rPr>
              <a:t>We can use the </a:t>
            </a:r>
            <a:r>
              <a:rPr lang="en-US" sz="1600" dirty="0">
                <a:effectLst/>
                <a:highlight>
                  <a:srgbClr val="FFFF00"/>
                </a:highlight>
                <a:latin typeface="Arial" panose="020B0604020202020204" pitchFamily="34" charset="0"/>
                <a:ea typeface="Calibri" panose="020F0502020204030204" pitchFamily="34" charset="0"/>
              </a:rPr>
              <a:t>suffix argument </a:t>
            </a:r>
            <a:r>
              <a:rPr lang="en-US" sz="1600" dirty="0">
                <a:effectLst/>
                <a:latin typeface="Arial" panose="020B0604020202020204" pitchFamily="34" charset="0"/>
                <a:ea typeface="Calibri" panose="020F0502020204030204" pitchFamily="34" charset="0"/>
              </a:rPr>
              <a:t>of the merge method to control this behavior. We provide a tuple where all of the overlapping columns in the left table are given the suffix '_ward', and those of the right table will be given the suffix '_</a:t>
            </a:r>
            <a:r>
              <a:rPr lang="en-US" sz="1600" dirty="0" err="1">
                <a:effectLst/>
                <a:latin typeface="Arial" panose="020B0604020202020204" pitchFamily="34" charset="0"/>
                <a:ea typeface="Calibri" panose="020F0502020204030204" pitchFamily="34" charset="0"/>
              </a:rPr>
              <a:t>cen</a:t>
            </a:r>
            <a:r>
              <a:rPr lang="en-US" sz="1600" dirty="0">
                <a:effectLst/>
                <a:latin typeface="Arial" panose="020B0604020202020204" pitchFamily="34" charset="0"/>
                <a:ea typeface="Calibri" panose="020F0502020204030204" pitchFamily="34" charset="0"/>
              </a:rPr>
              <a:t>'. This makes it easier for us to tell the difference between the columns.</a:t>
            </a:r>
            <a:endParaRPr lang="en-US" sz="1600" dirty="0"/>
          </a:p>
        </p:txBody>
      </p:sp>
      <p:pic>
        <p:nvPicPr>
          <p:cNvPr id="7" name="Picture 6" descr="A screenshot of a computer program&#10;&#10;Description automatically generated">
            <a:extLst>
              <a:ext uri="{FF2B5EF4-FFF2-40B4-BE49-F238E27FC236}">
                <a16:creationId xmlns:a16="http://schemas.microsoft.com/office/drawing/2014/main" id="{D7D3C836-7055-5852-78EA-6EB7A9B385B7}"/>
              </a:ext>
            </a:extLst>
          </p:cNvPr>
          <p:cNvPicPr>
            <a:picLocks noChangeAspect="1"/>
          </p:cNvPicPr>
          <p:nvPr/>
        </p:nvPicPr>
        <p:blipFill>
          <a:blip r:embed="rId4"/>
          <a:stretch>
            <a:fillRect/>
          </a:stretch>
        </p:blipFill>
        <p:spPr>
          <a:xfrm>
            <a:off x="4959532" y="4041764"/>
            <a:ext cx="6671294" cy="2816236"/>
          </a:xfrm>
          <a:prstGeom prst="rect">
            <a:avLst/>
          </a:prstGeom>
        </p:spPr>
      </p:pic>
    </p:spTree>
    <p:extLst>
      <p:ext uri="{BB962C8B-B14F-4D97-AF65-F5344CB8AC3E}">
        <p14:creationId xmlns:p14="http://schemas.microsoft.com/office/powerpoint/2010/main" val="353774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8021A-E326-EB7D-D18F-2F40B607998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EDA46B8-C050-F12E-8838-2196543D37CB}"/>
              </a:ext>
            </a:extLst>
          </p:cNvPr>
          <p:cNvSpPr txBox="1"/>
          <p:nvPr/>
        </p:nvSpPr>
        <p:spPr>
          <a:xfrm>
            <a:off x="319368" y="37312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7" name="TextBox 6">
            <a:extLst>
              <a:ext uri="{FF2B5EF4-FFF2-40B4-BE49-F238E27FC236}">
                <a16:creationId xmlns:a16="http://schemas.microsoft.com/office/drawing/2014/main" id="{29195FCD-D9F0-A398-F6B0-C287621B458A}"/>
              </a:ext>
            </a:extLst>
          </p:cNvPr>
          <p:cNvSpPr txBox="1"/>
          <p:nvPr/>
        </p:nvSpPr>
        <p:spPr>
          <a:xfrm>
            <a:off x="320183" y="909645"/>
            <a:ext cx="11438829" cy="1477328"/>
          </a:xfrm>
          <a:prstGeom prst="rect">
            <a:avLst/>
          </a:prstGeom>
          <a:noFill/>
        </p:spPr>
        <p:txBody>
          <a:bodyPr wrap="square">
            <a:spAutoFit/>
          </a:bodyPr>
          <a:lstStyle/>
          <a:p>
            <a:r>
              <a:rPr lang="en-US" dirty="0"/>
              <a:t>You have been tasked with figuring out what the most popular types of fuel used in Chicago taxis are. To complete the analysis, you need to merge the </a:t>
            </a:r>
            <a:r>
              <a:rPr lang="en-US" dirty="0" err="1"/>
              <a:t>taxi_owners</a:t>
            </a:r>
            <a:r>
              <a:rPr lang="en-US" dirty="0"/>
              <a:t> and </a:t>
            </a:r>
            <a:r>
              <a:rPr lang="en-US" dirty="0" err="1"/>
              <a:t>taxi_veh</a:t>
            </a:r>
            <a:r>
              <a:rPr lang="en-US" dirty="0"/>
              <a:t> tables together on the vid column. You can then use the merged table along with the .</a:t>
            </a:r>
            <a:r>
              <a:rPr lang="en-US" dirty="0" err="1"/>
              <a:t>value_counts</a:t>
            </a:r>
            <a:r>
              <a:rPr lang="en-US" dirty="0"/>
              <a:t>() method to find the most common </a:t>
            </a:r>
            <a:r>
              <a:rPr lang="en-US" dirty="0" err="1"/>
              <a:t>fuel_type</a:t>
            </a:r>
            <a:r>
              <a:rPr lang="en-US" dirty="0"/>
              <a:t>.</a:t>
            </a:r>
          </a:p>
          <a:p>
            <a:endParaRPr lang="en-US" dirty="0"/>
          </a:p>
          <a:p>
            <a:r>
              <a:rPr lang="en-US" dirty="0"/>
              <a:t>Load </a:t>
            </a:r>
            <a:r>
              <a:rPr lang="en-US" dirty="0" err="1"/>
              <a:t>taxi_owners.p</a:t>
            </a:r>
            <a:r>
              <a:rPr lang="en-US" dirty="0"/>
              <a:t> to </a:t>
            </a:r>
            <a:r>
              <a:rPr lang="en-US" dirty="0" err="1"/>
              <a:t>taxi_owners</a:t>
            </a:r>
            <a:r>
              <a:rPr lang="en-US" dirty="0"/>
              <a:t> and load </a:t>
            </a:r>
            <a:r>
              <a:rPr lang="en-US" dirty="0" err="1"/>
              <a:t>taxi_vehicles.p</a:t>
            </a:r>
            <a:r>
              <a:rPr lang="en-US" dirty="0"/>
              <a:t> to </a:t>
            </a:r>
            <a:r>
              <a:rPr lang="en-US" dirty="0" err="1"/>
              <a:t>taxi_veh</a:t>
            </a:r>
            <a:endParaRPr lang="en-US" dirty="0"/>
          </a:p>
        </p:txBody>
      </p:sp>
      <p:sp>
        <p:nvSpPr>
          <p:cNvPr id="9" name="TextBox 8">
            <a:extLst>
              <a:ext uri="{FF2B5EF4-FFF2-40B4-BE49-F238E27FC236}">
                <a16:creationId xmlns:a16="http://schemas.microsoft.com/office/drawing/2014/main" id="{933107F8-C452-2B69-74EF-CA30C9531F3A}"/>
              </a:ext>
            </a:extLst>
          </p:cNvPr>
          <p:cNvSpPr txBox="1"/>
          <p:nvPr/>
        </p:nvSpPr>
        <p:spPr>
          <a:xfrm>
            <a:off x="319368" y="2620265"/>
            <a:ext cx="11191001" cy="1446550"/>
          </a:xfrm>
          <a:prstGeom prst="rect">
            <a:avLst/>
          </a:prstGeom>
          <a:noFill/>
        </p:spPr>
        <p:txBody>
          <a:bodyPr wrap="square">
            <a:spAutoFit/>
          </a:bodyPr>
          <a:lstStyle/>
          <a:p>
            <a:pPr marL="342900" marR="0" lvl="0" indent="-342900">
              <a:spcAft>
                <a:spcPts val="1200"/>
              </a:spcAft>
              <a:buFont typeface="+mj-lt"/>
              <a:buAutoNum type="arabicPeriod"/>
            </a:pPr>
            <a:r>
              <a:rPr lang="en-US" sz="1400" b="1" dirty="0">
                <a:solidFill>
                  <a:srgbClr val="00B0F0"/>
                </a:solidFill>
                <a:effectLst/>
                <a:latin typeface="Arial" panose="020B0604020202020204" pitchFamily="34" charset="0"/>
                <a:ea typeface="Times New Roman" panose="02020603050405020304" pitchFamily="18" charset="0"/>
              </a:rPr>
              <a:t>Merge </a:t>
            </a:r>
            <a:r>
              <a:rPr lang="en-US" sz="1400" b="1" dirty="0" err="1">
                <a:solidFill>
                  <a:srgbClr val="00B0F0"/>
                </a:solidFill>
                <a:effectLst/>
                <a:latin typeface="Arial" panose="020B0604020202020204" pitchFamily="34" charset="0"/>
                <a:ea typeface="Times New Roman" panose="02020603050405020304" pitchFamily="18" charset="0"/>
              </a:rPr>
              <a:t>taxi_owners</a:t>
            </a:r>
            <a:r>
              <a:rPr lang="en-US" sz="1400" b="1" dirty="0">
                <a:solidFill>
                  <a:srgbClr val="00B0F0"/>
                </a:solidFill>
                <a:effectLst/>
                <a:latin typeface="Arial" panose="020B0604020202020204" pitchFamily="34" charset="0"/>
                <a:ea typeface="Times New Roman" panose="02020603050405020304" pitchFamily="18" charset="0"/>
              </a:rPr>
              <a:t> with </a:t>
            </a:r>
            <a:r>
              <a:rPr lang="en-US" sz="1400" b="1" dirty="0" err="1">
                <a:solidFill>
                  <a:srgbClr val="00B0F0"/>
                </a:solidFill>
                <a:effectLst/>
                <a:latin typeface="Arial" panose="020B0604020202020204" pitchFamily="34" charset="0"/>
                <a:ea typeface="Times New Roman" panose="02020603050405020304" pitchFamily="18" charset="0"/>
              </a:rPr>
              <a:t>taxi_veh</a:t>
            </a:r>
            <a:r>
              <a:rPr lang="en-US" sz="1400" b="1" dirty="0">
                <a:solidFill>
                  <a:srgbClr val="00B0F0"/>
                </a:solidFill>
                <a:effectLst/>
                <a:latin typeface="Arial" panose="020B0604020202020204" pitchFamily="34" charset="0"/>
                <a:ea typeface="Times New Roman" panose="02020603050405020304" pitchFamily="18" charset="0"/>
              </a:rPr>
              <a:t> on the column vid, and save the result to </a:t>
            </a:r>
            <a:r>
              <a:rPr lang="en-US" sz="1400" b="1" dirty="0" err="1">
                <a:solidFill>
                  <a:srgbClr val="00B0F0"/>
                </a:solidFill>
                <a:effectLst/>
                <a:latin typeface="Arial" panose="020B0604020202020204" pitchFamily="34" charset="0"/>
                <a:ea typeface="Times New Roman" panose="02020603050405020304" pitchFamily="18" charset="0"/>
              </a:rPr>
              <a:t>taxi_own_veh</a:t>
            </a:r>
            <a:r>
              <a:rPr lang="en-US" sz="1400" b="1" dirty="0">
                <a:solidFill>
                  <a:srgbClr val="00B0F0"/>
                </a:solidFill>
                <a:effectLst/>
                <a:latin typeface="Arial" panose="020B0604020202020204" pitchFamily="34" charset="0"/>
                <a:ea typeface="Times New Roman" panose="02020603050405020304" pitchFamily="18" charset="0"/>
              </a:rPr>
              <a:t>.</a:t>
            </a:r>
            <a:endParaRPr lang="en-US" dirty="0">
              <a:effectLst/>
              <a:latin typeface="Times New Roman" panose="02020603050405020304" pitchFamily="18" charset="0"/>
              <a:ea typeface="Times New Roman" panose="02020603050405020304" pitchFamily="18" charset="0"/>
            </a:endParaRPr>
          </a:p>
          <a:p>
            <a:pPr marL="457200" marR="0">
              <a:spcAft>
                <a:spcPts val="1200"/>
              </a:spcAft>
            </a:pPr>
            <a:r>
              <a:rPr lang="en-US" sz="1400" b="1" dirty="0">
                <a:solidFill>
                  <a:srgbClr val="00B0F0"/>
                </a:solidFill>
                <a:effectLst/>
                <a:latin typeface="Arial" panose="020B0604020202020204" pitchFamily="34" charset="0"/>
                <a:ea typeface="Times New Roman" panose="02020603050405020304" pitchFamily="18" charset="0"/>
              </a:rPr>
              <a:t>Set the left and right table suffixes for overlapping columns of the merge to _own and _</a:t>
            </a:r>
            <a:r>
              <a:rPr lang="en-US" sz="1400" b="1" dirty="0" err="1">
                <a:solidFill>
                  <a:srgbClr val="00B0F0"/>
                </a:solidFill>
                <a:effectLst/>
                <a:latin typeface="Arial" panose="020B0604020202020204" pitchFamily="34" charset="0"/>
                <a:ea typeface="Times New Roman" panose="02020603050405020304" pitchFamily="18" charset="0"/>
              </a:rPr>
              <a:t>veh</a:t>
            </a:r>
            <a:r>
              <a:rPr lang="en-US" sz="1400" b="1" dirty="0">
                <a:solidFill>
                  <a:srgbClr val="00B0F0"/>
                </a:solidFill>
                <a:effectLst/>
                <a:latin typeface="Arial" panose="020B0604020202020204" pitchFamily="34" charset="0"/>
                <a:ea typeface="Times New Roman" panose="02020603050405020304" pitchFamily="18" charset="0"/>
              </a:rPr>
              <a:t>, respectively.</a:t>
            </a:r>
            <a:endParaRPr lang="en-US" dirty="0">
              <a:effectLst/>
              <a:latin typeface="Times New Roman" panose="02020603050405020304" pitchFamily="18" charset="0"/>
              <a:ea typeface="Times New Roman" panose="02020603050405020304" pitchFamily="18" charset="0"/>
            </a:endParaRPr>
          </a:p>
          <a:p>
            <a:pPr marL="457200" marR="0">
              <a:spcAft>
                <a:spcPts val="1200"/>
              </a:spcAft>
            </a:pPr>
            <a:r>
              <a:rPr lang="en-US" sz="1400" b="1" dirty="0">
                <a:solidFill>
                  <a:srgbClr val="00B0F0"/>
                </a:solidFill>
                <a:effectLst/>
                <a:latin typeface="Arial" panose="020B0604020202020204" pitchFamily="34" charset="0"/>
                <a:ea typeface="Times New Roman" panose="02020603050405020304" pitchFamily="18" charset="0"/>
              </a:rPr>
              <a:t>Select the </a:t>
            </a:r>
            <a:r>
              <a:rPr lang="en-US" sz="1400" b="1" dirty="0" err="1">
                <a:solidFill>
                  <a:srgbClr val="00B0F0"/>
                </a:solidFill>
                <a:effectLst/>
                <a:latin typeface="Arial" panose="020B0604020202020204" pitchFamily="34" charset="0"/>
                <a:ea typeface="Times New Roman" panose="02020603050405020304" pitchFamily="18" charset="0"/>
              </a:rPr>
              <a:t>fuel_type</a:t>
            </a:r>
            <a:r>
              <a:rPr lang="en-US" sz="1400" b="1" dirty="0">
                <a:solidFill>
                  <a:srgbClr val="00B0F0"/>
                </a:solidFill>
                <a:effectLst/>
                <a:latin typeface="Arial" panose="020B0604020202020204" pitchFamily="34" charset="0"/>
                <a:ea typeface="Times New Roman" panose="02020603050405020304" pitchFamily="18" charset="0"/>
              </a:rPr>
              <a:t> column from </a:t>
            </a:r>
            <a:r>
              <a:rPr lang="en-US" sz="1400" b="1" dirty="0" err="1">
                <a:solidFill>
                  <a:srgbClr val="00B0F0"/>
                </a:solidFill>
                <a:effectLst/>
                <a:latin typeface="Arial" panose="020B0604020202020204" pitchFamily="34" charset="0"/>
                <a:ea typeface="Times New Roman" panose="02020603050405020304" pitchFamily="18" charset="0"/>
              </a:rPr>
              <a:t>taxi_own_veh</a:t>
            </a:r>
            <a:r>
              <a:rPr lang="en-US" sz="1400" b="1" dirty="0">
                <a:solidFill>
                  <a:srgbClr val="00B0F0"/>
                </a:solidFill>
                <a:effectLst/>
                <a:latin typeface="Arial" panose="020B0604020202020204" pitchFamily="34" charset="0"/>
                <a:ea typeface="Times New Roman" panose="02020603050405020304" pitchFamily="18" charset="0"/>
              </a:rPr>
              <a:t> and print the </a:t>
            </a:r>
            <a:r>
              <a:rPr lang="en-US" sz="1400" b="1" dirty="0" err="1">
                <a:solidFill>
                  <a:srgbClr val="00B0F0"/>
                </a:solidFill>
                <a:effectLst/>
                <a:latin typeface="Arial" panose="020B0604020202020204" pitchFamily="34" charset="0"/>
                <a:ea typeface="Times New Roman" panose="02020603050405020304" pitchFamily="18" charset="0"/>
              </a:rPr>
              <a:t>value_counts</a:t>
            </a:r>
            <a:r>
              <a:rPr lang="en-US" sz="1400" b="1" dirty="0">
                <a:solidFill>
                  <a:srgbClr val="00B0F0"/>
                </a:solidFill>
                <a:effectLst/>
                <a:latin typeface="Arial" panose="020B0604020202020204" pitchFamily="34" charset="0"/>
                <a:ea typeface="Times New Roman" panose="02020603050405020304" pitchFamily="18" charset="0"/>
              </a:rPr>
              <a:t>() to find the most popular </a:t>
            </a:r>
            <a:r>
              <a:rPr lang="en-US" sz="1400" b="1" dirty="0" err="1">
                <a:solidFill>
                  <a:srgbClr val="00B0F0"/>
                </a:solidFill>
                <a:effectLst/>
                <a:latin typeface="Arial" panose="020B0604020202020204" pitchFamily="34" charset="0"/>
                <a:ea typeface="Times New Roman" panose="02020603050405020304" pitchFamily="18" charset="0"/>
              </a:rPr>
              <a:t>fuel_types</a:t>
            </a:r>
            <a:r>
              <a:rPr lang="en-US" sz="1400" b="1" dirty="0">
                <a:solidFill>
                  <a:srgbClr val="00B0F0"/>
                </a:solidFill>
                <a:effectLst/>
                <a:latin typeface="Arial" panose="020B0604020202020204" pitchFamily="34" charset="0"/>
                <a:ea typeface="Times New Roman" panose="02020603050405020304" pitchFamily="18" charset="0"/>
              </a:rPr>
              <a:t> used.</a:t>
            </a:r>
            <a:endParaRPr lang="en-US" dirty="0">
              <a:effectLst/>
              <a:latin typeface="Times New Roman" panose="02020603050405020304" pitchFamily="18" charset="0"/>
              <a:ea typeface="Times New Roman" panose="02020603050405020304" pitchFamily="18" charset="0"/>
            </a:endParaRPr>
          </a:p>
          <a:p>
            <a:r>
              <a:rPr lang="en-US" sz="1400" b="1" dirty="0">
                <a:solidFill>
                  <a:srgbClr val="00B0F0"/>
                </a:solidFill>
                <a:effectLst/>
                <a:latin typeface="Arial" panose="020B0604020202020204" pitchFamily="34" charset="0"/>
                <a:ea typeface="Calibri" panose="020F0502020204030204" pitchFamily="34" charset="0"/>
              </a:rPr>
              <a:t>       </a:t>
            </a:r>
            <a:r>
              <a:rPr lang="en-US" sz="1400" b="1" dirty="0">
                <a:solidFill>
                  <a:srgbClr val="FF0000"/>
                </a:solidFill>
                <a:effectLst/>
                <a:latin typeface="Arial" panose="020B0604020202020204" pitchFamily="34" charset="0"/>
                <a:ea typeface="Calibri" panose="020F0502020204030204" pitchFamily="34" charset="0"/>
              </a:rPr>
              <a:t>Answer: Hybrid</a:t>
            </a:r>
            <a:endParaRPr lang="en-US" sz="1400" dirty="0">
              <a:solidFill>
                <a:srgbClr val="FF0000"/>
              </a:solidFill>
            </a:endParaRPr>
          </a:p>
        </p:txBody>
      </p:sp>
      <p:sp>
        <p:nvSpPr>
          <p:cNvPr id="12" name="TextBox 11">
            <a:extLst>
              <a:ext uri="{FF2B5EF4-FFF2-40B4-BE49-F238E27FC236}">
                <a16:creationId xmlns:a16="http://schemas.microsoft.com/office/drawing/2014/main" id="{8BD84E00-564E-E0B1-E2EF-B547FE82BF9F}"/>
              </a:ext>
            </a:extLst>
          </p:cNvPr>
          <p:cNvSpPr txBox="1"/>
          <p:nvPr/>
        </p:nvSpPr>
        <p:spPr>
          <a:xfrm>
            <a:off x="319367" y="4066815"/>
            <a:ext cx="11438829" cy="1754326"/>
          </a:xfrm>
          <a:prstGeom prst="rect">
            <a:avLst/>
          </a:prstGeom>
          <a:noFill/>
        </p:spPr>
        <p:txBody>
          <a:bodyPr wrap="square">
            <a:spAutoFit/>
          </a:bodyPr>
          <a:lstStyle/>
          <a:p>
            <a:r>
              <a:rPr lang="en-US" b="1" dirty="0"/>
              <a:t>Inner joins and number of rows returned.</a:t>
            </a:r>
          </a:p>
          <a:p>
            <a:endParaRPr lang="en-US" dirty="0"/>
          </a:p>
          <a:p>
            <a:r>
              <a:rPr lang="en-US" dirty="0"/>
              <a:t>All of the merges you have studied to this point are called inner joins. It is necessary to understand that inner joins only return the rows with matching values in both tables. You will explore this further by reviewing the merge between the wards and census tables, then comparing it to merges of copies of these tables that are slightly altered, named </a:t>
            </a:r>
            <a:r>
              <a:rPr lang="en-US" dirty="0" err="1"/>
              <a:t>wards_altered</a:t>
            </a:r>
            <a:endParaRPr lang="en-US" dirty="0"/>
          </a:p>
        </p:txBody>
      </p:sp>
      <p:sp>
        <p:nvSpPr>
          <p:cNvPr id="14" name="TextBox 13">
            <a:extLst>
              <a:ext uri="{FF2B5EF4-FFF2-40B4-BE49-F238E27FC236}">
                <a16:creationId xmlns:a16="http://schemas.microsoft.com/office/drawing/2014/main" id="{AD70449C-2464-D3B5-BC45-44A85CA5A48D}"/>
              </a:ext>
            </a:extLst>
          </p:cNvPr>
          <p:cNvSpPr txBox="1"/>
          <p:nvPr/>
        </p:nvSpPr>
        <p:spPr>
          <a:xfrm>
            <a:off x="320184" y="5846330"/>
            <a:ext cx="11438012" cy="830997"/>
          </a:xfrm>
          <a:prstGeom prst="rect">
            <a:avLst/>
          </a:prstGeom>
          <a:noFill/>
        </p:spPr>
        <p:txBody>
          <a:bodyPr wrap="square">
            <a:spAutoFit/>
          </a:bodyPr>
          <a:lstStyle/>
          <a:p>
            <a:pPr marR="0" lvl="0">
              <a:spcAft>
                <a:spcPts val="1200"/>
              </a:spcAft>
            </a:pPr>
            <a:r>
              <a:rPr lang="en-US" sz="1600" b="1" dirty="0">
                <a:solidFill>
                  <a:srgbClr val="00B0F0"/>
                </a:solidFill>
                <a:effectLst/>
                <a:latin typeface="Arial" panose="020B0604020202020204" pitchFamily="34" charset="0"/>
                <a:ea typeface="Times New Roman" panose="02020603050405020304" pitchFamily="18" charset="0"/>
              </a:rPr>
              <a:t>2.   Wards_Offices_Altered.csv is available which contains only 46 wards. Load this .csv to </a:t>
            </a:r>
            <a:r>
              <a:rPr lang="en-US" sz="1600" b="1" dirty="0" err="1">
                <a:solidFill>
                  <a:srgbClr val="00B0F0"/>
                </a:solidFill>
                <a:effectLst/>
                <a:latin typeface="Arial" panose="020B0604020202020204" pitchFamily="34" charset="0"/>
                <a:ea typeface="Times New Roman" panose="02020603050405020304" pitchFamily="18" charset="0"/>
              </a:rPr>
              <a:t>wards_altered</a:t>
            </a:r>
            <a:r>
              <a:rPr lang="en-US" sz="1600" b="1" dirty="0">
                <a:solidFill>
                  <a:srgbClr val="00B0F0"/>
                </a:solidFill>
                <a:effectLst/>
                <a:latin typeface="Arial" panose="020B0604020202020204" pitchFamily="34" charset="0"/>
                <a:ea typeface="Times New Roman" panose="02020603050405020304" pitchFamily="18" charset="0"/>
              </a:rPr>
              <a:t> and merge it with census on the column ward. Save the result to </a:t>
            </a:r>
            <a:r>
              <a:rPr lang="en-US" sz="1600" b="1" dirty="0" err="1">
                <a:solidFill>
                  <a:srgbClr val="00B0F0"/>
                </a:solidFill>
                <a:effectLst/>
                <a:latin typeface="Arial" panose="020B0604020202020204" pitchFamily="34" charset="0"/>
                <a:ea typeface="Times New Roman" panose="02020603050405020304" pitchFamily="18" charset="0"/>
              </a:rPr>
              <a:t>wards_census_altered</a:t>
            </a:r>
            <a:r>
              <a:rPr lang="en-US" sz="1600" b="1" dirty="0">
                <a:solidFill>
                  <a:srgbClr val="00B0F0"/>
                </a:solidFill>
                <a:effectLst/>
                <a:latin typeface="Arial" panose="020B0604020202020204" pitchFamily="34" charset="0"/>
                <a:ea typeface="Times New Roman" panose="02020603050405020304" pitchFamily="18" charset="0"/>
              </a:rPr>
              <a:t> and observe the number of rows.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6626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52019-2E39-78F8-4BFC-0ED5961B7E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99F2D5-58DF-5D38-54F1-F79AD91F54BB}"/>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N-to-N Relationship</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307CB26-0EF6-6587-2245-88E8CE4D91C8}"/>
              </a:ext>
            </a:extLst>
          </p:cNvPr>
          <p:cNvSpPr txBox="1"/>
          <p:nvPr/>
        </p:nvSpPr>
        <p:spPr>
          <a:xfrm>
            <a:off x="320183" y="997159"/>
            <a:ext cx="11438829"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In a one-to-one relationship, every row in the left table is </a:t>
            </a:r>
            <a:r>
              <a:rPr lang="en-US" sz="1800" dirty="0">
                <a:solidFill>
                  <a:srgbClr val="05192D"/>
                </a:solidFill>
                <a:effectLst/>
                <a:highlight>
                  <a:srgbClr val="FFFF00"/>
                </a:highlight>
                <a:latin typeface="Arial" panose="020B0604020202020204" pitchFamily="34" charset="0"/>
                <a:ea typeface="Calibri" panose="020F0502020204030204" pitchFamily="34" charset="0"/>
              </a:rPr>
              <a:t>related to one and only one row </a:t>
            </a:r>
            <a:r>
              <a:rPr lang="en-US" sz="1800" dirty="0">
                <a:solidFill>
                  <a:srgbClr val="05192D"/>
                </a:solidFill>
                <a:effectLst/>
                <a:latin typeface="Arial" panose="020B0604020202020204" pitchFamily="34" charset="0"/>
                <a:ea typeface="Calibri" panose="020F0502020204030204" pitchFamily="34" charset="0"/>
              </a:rPr>
              <a:t>in the right table.</a:t>
            </a:r>
            <a:endParaRPr lang="en-US" dirty="0"/>
          </a:p>
        </p:txBody>
      </p:sp>
      <p:sp>
        <p:nvSpPr>
          <p:cNvPr id="6" name="TextBox 5">
            <a:extLst>
              <a:ext uri="{FF2B5EF4-FFF2-40B4-BE49-F238E27FC236}">
                <a16:creationId xmlns:a16="http://schemas.microsoft.com/office/drawing/2014/main" id="{D870A7A4-6C63-0A8E-8351-53C76E0B1DE4}"/>
              </a:ext>
            </a:extLst>
          </p:cNvPr>
          <p:cNvSpPr txBox="1"/>
          <p:nvPr/>
        </p:nvSpPr>
        <p:spPr>
          <a:xfrm>
            <a:off x="320184" y="1619235"/>
            <a:ext cx="11438828"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So, what is a one-to-many relationship? Well, in a one-to-many relationship, every row in the left table is </a:t>
            </a:r>
            <a:r>
              <a:rPr lang="en-US" sz="1800" dirty="0">
                <a:solidFill>
                  <a:srgbClr val="05192D"/>
                </a:solidFill>
                <a:effectLst/>
                <a:highlight>
                  <a:srgbClr val="FFFF00"/>
                </a:highlight>
                <a:latin typeface="Arial" panose="020B0604020202020204" pitchFamily="34" charset="0"/>
                <a:ea typeface="Calibri" panose="020F0502020204030204" pitchFamily="34" charset="0"/>
              </a:rPr>
              <a:t>related to one or more rows </a:t>
            </a:r>
            <a:r>
              <a:rPr lang="en-US" sz="1800" dirty="0">
                <a:solidFill>
                  <a:srgbClr val="05192D"/>
                </a:solidFill>
                <a:effectLst/>
                <a:latin typeface="Arial" panose="020B0604020202020204" pitchFamily="34" charset="0"/>
                <a:ea typeface="Calibri" panose="020F0502020204030204" pitchFamily="34" charset="0"/>
              </a:rPr>
              <a:t>in the right table.</a:t>
            </a:r>
            <a:endParaRPr lang="en-US" dirty="0"/>
          </a:p>
        </p:txBody>
      </p:sp>
      <p:pic>
        <p:nvPicPr>
          <p:cNvPr id="7" name="Picture 6" descr="A diagram of a table&#10;&#10;Description automatically generated with medium confidence">
            <a:extLst>
              <a:ext uri="{FF2B5EF4-FFF2-40B4-BE49-F238E27FC236}">
                <a16:creationId xmlns:a16="http://schemas.microsoft.com/office/drawing/2014/main" id="{68E227D3-9E0A-072C-424D-0EA2EADECFD5}"/>
              </a:ext>
            </a:extLst>
          </p:cNvPr>
          <p:cNvPicPr>
            <a:picLocks noChangeAspect="1"/>
          </p:cNvPicPr>
          <p:nvPr/>
        </p:nvPicPr>
        <p:blipFill>
          <a:blip r:embed="rId2"/>
          <a:stretch>
            <a:fillRect/>
          </a:stretch>
        </p:blipFill>
        <p:spPr>
          <a:xfrm>
            <a:off x="0" y="2518310"/>
            <a:ext cx="6058929" cy="2074125"/>
          </a:xfrm>
          <a:prstGeom prst="rect">
            <a:avLst/>
          </a:prstGeom>
        </p:spPr>
      </p:pic>
      <p:pic>
        <p:nvPicPr>
          <p:cNvPr id="8" name="Picture 7" descr="A chart with green squares and blue arrows&#10;&#10;Description automatically generated">
            <a:extLst>
              <a:ext uri="{FF2B5EF4-FFF2-40B4-BE49-F238E27FC236}">
                <a16:creationId xmlns:a16="http://schemas.microsoft.com/office/drawing/2014/main" id="{E0D3FE5C-D0E9-C2A6-E813-4C56E2E07818}"/>
              </a:ext>
            </a:extLst>
          </p:cNvPr>
          <p:cNvPicPr>
            <a:picLocks noChangeAspect="1"/>
          </p:cNvPicPr>
          <p:nvPr/>
        </p:nvPicPr>
        <p:blipFill>
          <a:blip r:embed="rId3"/>
          <a:stretch>
            <a:fillRect/>
          </a:stretch>
        </p:blipFill>
        <p:spPr>
          <a:xfrm>
            <a:off x="6133073" y="2518310"/>
            <a:ext cx="5805402" cy="2270450"/>
          </a:xfrm>
          <a:prstGeom prst="rect">
            <a:avLst/>
          </a:prstGeom>
        </p:spPr>
      </p:pic>
      <p:sp>
        <p:nvSpPr>
          <p:cNvPr id="10" name="TextBox 9">
            <a:extLst>
              <a:ext uri="{FF2B5EF4-FFF2-40B4-BE49-F238E27FC236}">
                <a16:creationId xmlns:a16="http://schemas.microsoft.com/office/drawing/2014/main" id="{8E49DDD3-FAB7-58E3-1417-3001199180E3}"/>
              </a:ext>
            </a:extLst>
          </p:cNvPr>
          <p:cNvSpPr txBox="1"/>
          <p:nvPr/>
        </p:nvSpPr>
        <p:spPr>
          <a:xfrm>
            <a:off x="319368" y="5676175"/>
            <a:ext cx="6097424" cy="369332"/>
          </a:xfrm>
          <a:prstGeom prst="rect">
            <a:avLst/>
          </a:prstGeom>
          <a:noFill/>
        </p:spPr>
        <p:txBody>
          <a:bodyPr wrap="square">
            <a:spAutoFit/>
          </a:bodyPr>
          <a:lstStyle/>
          <a:p>
            <a:r>
              <a:rPr lang="en-US" sz="1800" dirty="0">
                <a:solidFill>
                  <a:srgbClr val="FF0000"/>
                </a:solidFill>
                <a:effectLst/>
                <a:latin typeface="Arial" panose="020B0604020202020204" pitchFamily="34" charset="0"/>
                <a:ea typeface="Calibri" panose="020F0502020204030204" pitchFamily="34" charset="0"/>
              </a:rPr>
              <a:t>Now back to wards data.</a:t>
            </a:r>
            <a:endParaRPr lang="en-US" dirty="0">
              <a:solidFill>
                <a:srgbClr val="FF0000"/>
              </a:solidFill>
            </a:endParaRPr>
          </a:p>
        </p:txBody>
      </p:sp>
    </p:spTree>
    <p:extLst>
      <p:ext uri="{BB962C8B-B14F-4D97-AF65-F5344CB8AC3E}">
        <p14:creationId xmlns:p14="http://schemas.microsoft.com/office/powerpoint/2010/main" val="3241592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C5F2-DCD5-611B-B7A7-DC5BF0DEBF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AEC1F2-229D-E3F1-9923-A043394A0F97}"/>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Load Business License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9E3D5B3-3086-3E6B-51F3-E20C12E23EEA}"/>
              </a:ext>
            </a:extLst>
          </p:cNvPr>
          <p:cNvSpPr txBox="1"/>
          <p:nvPr/>
        </p:nvSpPr>
        <p:spPr>
          <a:xfrm>
            <a:off x="319367" y="1046668"/>
            <a:ext cx="11422553"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 business license data is stored in another table called </a:t>
            </a:r>
            <a:r>
              <a:rPr lang="en-US" sz="1800" dirty="0" err="1">
                <a:solidFill>
                  <a:srgbClr val="05192D"/>
                </a:solidFill>
                <a:effectLst/>
                <a:latin typeface="Arial" panose="020B0604020202020204" pitchFamily="34" charset="0"/>
                <a:ea typeface="Calibri" panose="020F0502020204030204" pitchFamily="34" charset="0"/>
              </a:rPr>
              <a:t>Business_Licenses</a:t>
            </a:r>
            <a:r>
              <a:rPr lang="en-US" sz="1800" dirty="0">
                <a:solidFill>
                  <a:srgbClr val="05192D"/>
                </a:solidFill>
                <a:effectLst/>
                <a:latin typeface="Arial" panose="020B0604020202020204" pitchFamily="34" charset="0"/>
                <a:ea typeface="Calibri" panose="020F0502020204030204" pitchFamily="34" charset="0"/>
              </a:rPr>
              <a:t>. It holds info such as the business address and ward the business is located within.</a:t>
            </a:r>
            <a:endParaRPr lang="en-US" dirty="0"/>
          </a:p>
        </p:txBody>
      </p:sp>
      <p:pic>
        <p:nvPicPr>
          <p:cNvPr id="5" name="Picture 4" descr="A screenshot of a computer screen&#10;&#10;Description automatically generated">
            <a:extLst>
              <a:ext uri="{FF2B5EF4-FFF2-40B4-BE49-F238E27FC236}">
                <a16:creationId xmlns:a16="http://schemas.microsoft.com/office/drawing/2014/main" id="{D2063A8A-698F-670F-303E-5E19E42CE66E}"/>
              </a:ext>
            </a:extLst>
          </p:cNvPr>
          <p:cNvPicPr>
            <a:picLocks noChangeAspect="1"/>
          </p:cNvPicPr>
          <p:nvPr/>
        </p:nvPicPr>
        <p:blipFill>
          <a:blip r:embed="rId2"/>
          <a:stretch>
            <a:fillRect/>
          </a:stretch>
        </p:blipFill>
        <p:spPr>
          <a:xfrm>
            <a:off x="319367" y="1948744"/>
            <a:ext cx="5234305" cy="239649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E2C69E37-6F07-715A-BBB3-9F9A25F9345C}"/>
              </a:ext>
            </a:extLst>
          </p:cNvPr>
          <p:cNvPicPr>
            <a:picLocks noChangeAspect="1"/>
          </p:cNvPicPr>
          <p:nvPr/>
        </p:nvPicPr>
        <p:blipFill>
          <a:blip r:embed="rId3"/>
          <a:stretch>
            <a:fillRect/>
          </a:stretch>
        </p:blipFill>
        <p:spPr>
          <a:xfrm>
            <a:off x="6311606" y="1948744"/>
            <a:ext cx="5243195" cy="2503805"/>
          </a:xfrm>
          <a:prstGeom prst="rect">
            <a:avLst/>
          </a:prstGeom>
        </p:spPr>
      </p:pic>
    </p:spTree>
    <p:extLst>
      <p:ext uri="{BB962C8B-B14F-4D97-AF65-F5344CB8AC3E}">
        <p14:creationId xmlns:p14="http://schemas.microsoft.com/office/powerpoint/2010/main" val="764005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B354A-97E7-66D5-4248-74BF1F0E6FC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F7C4BC1-76E6-8D8F-815C-079AB732FE2B}"/>
              </a:ext>
            </a:extLst>
          </p:cNvPr>
          <p:cNvSpPr txBox="1"/>
          <p:nvPr/>
        </p:nvSpPr>
        <p:spPr>
          <a:xfrm>
            <a:off x="319367" y="158836"/>
            <a:ext cx="11553265" cy="1569660"/>
          </a:xfrm>
          <a:prstGeom prst="rect">
            <a:avLst/>
          </a:prstGeom>
          <a:noFill/>
        </p:spPr>
        <p:txBody>
          <a:bodyPr wrap="square">
            <a:spAutoFit/>
          </a:bodyPr>
          <a:lstStyle/>
          <a:p>
            <a:pPr marL="0" marR="0" algn="thaiDist"/>
            <a:r>
              <a:rPr lang="en-US" sz="1600" dirty="0">
                <a:solidFill>
                  <a:srgbClr val="05192D"/>
                </a:solidFill>
                <a:effectLst/>
                <a:latin typeface="Arial" panose="020B0604020202020204" pitchFamily="34" charset="0"/>
                <a:ea typeface="Times New Roman" panose="02020603050405020304" pitchFamily="18" charset="0"/>
              </a:rPr>
              <a:t>When we merge the two tables together with the merge method, setting the 'on' attribute to the column ward, the resulting table has both local ward data and business license data. Notice that ward#1 and its alderman Joe is repeated in the resulting table because the licenses table has many businesses in the 1</a:t>
            </a:r>
            <a:r>
              <a:rPr lang="en-US" sz="1600" baseline="30000" dirty="0">
                <a:solidFill>
                  <a:srgbClr val="05192D"/>
                </a:solidFill>
                <a:effectLst/>
                <a:latin typeface="Arial" panose="020B0604020202020204" pitchFamily="34" charset="0"/>
                <a:ea typeface="Times New Roman" panose="02020603050405020304" pitchFamily="18" charset="0"/>
              </a:rPr>
              <a:t>st</a:t>
            </a:r>
            <a:r>
              <a:rPr lang="en-US" sz="1600" dirty="0">
                <a:solidFill>
                  <a:srgbClr val="05192D"/>
                </a:solidFill>
                <a:effectLst/>
                <a:latin typeface="Arial" panose="020B0604020202020204" pitchFamily="34" charset="0"/>
                <a:ea typeface="Times New Roman" panose="02020603050405020304" pitchFamily="18" charset="0"/>
              </a:rPr>
              <a:t> ward. </a:t>
            </a:r>
          </a:p>
          <a:p>
            <a:pPr marL="0" marR="0" algn="thaiDist"/>
            <a:endParaRPr lang="en-US" sz="1600" dirty="0">
              <a:solidFill>
                <a:srgbClr val="05192D"/>
              </a:solidFill>
              <a:latin typeface="Arial" panose="020B0604020202020204" pitchFamily="34" charset="0"/>
              <a:ea typeface="Times New Roman" panose="02020603050405020304" pitchFamily="18" charset="0"/>
            </a:endParaRPr>
          </a:p>
          <a:p>
            <a:pPr marL="0" marR="0" algn="thaiDist"/>
            <a:r>
              <a:rPr lang="en-US" sz="1600" dirty="0">
                <a:solidFill>
                  <a:srgbClr val="05192D"/>
                </a:solidFill>
                <a:effectLst/>
                <a:latin typeface="Arial" panose="020B0604020202020204" pitchFamily="34" charset="0"/>
                <a:ea typeface="Times New Roman" panose="02020603050405020304" pitchFamily="18" charset="0"/>
              </a:rPr>
              <a:t>Pandas takes care of the one-to-many relationships for us and doesn't require anything special on our end. We can use the same syntax as we did with one-to-one relationships.</a:t>
            </a:r>
            <a:endParaRPr lang="en-US" sz="2000" dirty="0">
              <a:effectLst/>
              <a:latin typeface="Times New Roman" panose="02020603050405020304" pitchFamily="18" charset="0"/>
              <a:ea typeface="Times New Roman" panose="02020603050405020304" pitchFamily="18" charset="0"/>
            </a:endParaRPr>
          </a:p>
        </p:txBody>
      </p:sp>
      <p:pic>
        <p:nvPicPr>
          <p:cNvPr id="2" name="Picture 1" descr="A screenshot of a computer code&#10;&#10;Description automatically generated">
            <a:extLst>
              <a:ext uri="{FF2B5EF4-FFF2-40B4-BE49-F238E27FC236}">
                <a16:creationId xmlns:a16="http://schemas.microsoft.com/office/drawing/2014/main" id="{C19B19BF-15A5-4E21-B3B7-9B4FEA69F7A5}"/>
              </a:ext>
            </a:extLst>
          </p:cNvPr>
          <p:cNvPicPr>
            <a:picLocks noChangeAspect="1"/>
          </p:cNvPicPr>
          <p:nvPr/>
        </p:nvPicPr>
        <p:blipFill>
          <a:blip r:embed="rId2"/>
          <a:stretch>
            <a:fillRect/>
          </a:stretch>
        </p:blipFill>
        <p:spPr>
          <a:xfrm>
            <a:off x="1325994" y="1809208"/>
            <a:ext cx="9540010" cy="3078157"/>
          </a:xfrm>
          <a:prstGeom prst="rect">
            <a:avLst/>
          </a:prstGeom>
        </p:spPr>
      </p:pic>
      <p:sp>
        <p:nvSpPr>
          <p:cNvPr id="5" name="TextBox 4">
            <a:extLst>
              <a:ext uri="{FF2B5EF4-FFF2-40B4-BE49-F238E27FC236}">
                <a16:creationId xmlns:a16="http://schemas.microsoft.com/office/drawing/2014/main" id="{1952E44B-8838-401D-5559-9C51ED2B2D22}"/>
              </a:ext>
            </a:extLst>
          </p:cNvPr>
          <p:cNvSpPr txBox="1"/>
          <p:nvPr/>
        </p:nvSpPr>
        <p:spPr>
          <a:xfrm>
            <a:off x="254237" y="4968078"/>
            <a:ext cx="11553265" cy="830997"/>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By printing the shape, we can see that our original wards table has 50 rows. After merging the wards table with the licenses table, the resulting table has 10,000 rows. </a:t>
            </a:r>
            <a:r>
              <a:rPr lang="en-US" sz="1600" dirty="0">
                <a:solidFill>
                  <a:srgbClr val="05192D"/>
                </a:solidFill>
                <a:effectLst/>
                <a:highlight>
                  <a:srgbClr val="FFFF00"/>
                </a:highlight>
                <a:latin typeface="Arial" panose="020B0604020202020204" pitchFamily="34" charset="0"/>
                <a:ea typeface="Calibri" panose="020F0502020204030204" pitchFamily="34" charset="0"/>
              </a:rPr>
              <a:t>When you merge tables that have a one-to-many relationship, the number of rows returned will likely be different than the number in the left table</a:t>
            </a:r>
            <a:r>
              <a:rPr lang="en-US" sz="1600" dirty="0">
                <a:solidFill>
                  <a:srgbClr val="05192D"/>
                </a:solidFill>
                <a:effectLst/>
                <a:latin typeface="Arial" panose="020B0604020202020204" pitchFamily="34" charset="0"/>
                <a:ea typeface="Calibri" panose="020F0502020204030204" pitchFamily="34" charset="0"/>
              </a:rPr>
              <a:t>.</a:t>
            </a:r>
            <a:endParaRPr lang="en-US" sz="1600" dirty="0"/>
          </a:p>
        </p:txBody>
      </p:sp>
      <p:pic>
        <p:nvPicPr>
          <p:cNvPr id="6" name="Picture 5" descr="A white rectangular object with a black border&#10;&#10;Description automatically generated">
            <a:extLst>
              <a:ext uri="{FF2B5EF4-FFF2-40B4-BE49-F238E27FC236}">
                <a16:creationId xmlns:a16="http://schemas.microsoft.com/office/drawing/2014/main" id="{315A9C62-CC40-A233-8670-6AC192C7FFF9}"/>
              </a:ext>
            </a:extLst>
          </p:cNvPr>
          <p:cNvPicPr>
            <a:picLocks noChangeAspect="1"/>
          </p:cNvPicPr>
          <p:nvPr/>
        </p:nvPicPr>
        <p:blipFill>
          <a:blip r:embed="rId3"/>
          <a:stretch>
            <a:fillRect/>
          </a:stretch>
        </p:blipFill>
        <p:spPr>
          <a:xfrm>
            <a:off x="5588000" y="5699352"/>
            <a:ext cx="6604000" cy="999812"/>
          </a:xfrm>
          <a:prstGeom prst="rect">
            <a:avLst/>
          </a:prstGeom>
        </p:spPr>
      </p:pic>
    </p:spTree>
    <p:extLst>
      <p:ext uri="{BB962C8B-B14F-4D97-AF65-F5344CB8AC3E}">
        <p14:creationId xmlns:p14="http://schemas.microsoft.com/office/powerpoint/2010/main" val="2100316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251677D890584195F954B2851B372A" ma:contentTypeVersion="3" ma:contentTypeDescription="Create a new document." ma:contentTypeScope="" ma:versionID="84db94ed67d537f7175707c067d6edd2">
  <xsd:schema xmlns:xsd="http://www.w3.org/2001/XMLSchema" xmlns:xs="http://www.w3.org/2001/XMLSchema" xmlns:p="http://schemas.microsoft.com/office/2006/metadata/properties" xmlns:ns2="a72fd688-a39b-46f8-b4dc-9fe43a88e128" targetNamespace="http://schemas.microsoft.com/office/2006/metadata/properties" ma:root="true" ma:fieldsID="4534ce2e150356ff94c4470a1646f067" ns2:_="">
    <xsd:import namespace="a72fd688-a39b-46f8-b4dc-9fe43a88e12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2fd688-a39b-46f8-b4dc-9fe43a88e1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560417-09A1-408F-B7FA-F679F6B686DD}"/>
</file>

<file path=customXml/itemProps2.xml><?xml version="1.0" encoding="utf-8"?>
<ds:datastoreItem xmlns:ds="http://schemas.openxmlformats.org/officeDocument/2006/customXml" ds:itemID="{785B74D1-5A56-48D1-9EDA-8ED39754DFE6}"/>
</file>

<file path=customXml/itemProps3.xml><?xml version="1.0" encoding="utf-8"?>
<ds:datastoreItem xmlns:ds="http://schemas.openxmlformats.org/officeDocument/2006/customXml" ds:itemID="{17A9727F-0597-43C6-8C19-6DEC968AE65F}"/>
</file>

<file path=docProps/app.xml><?xml version="1.0" encoding="utf-8"?>
<Properties xmlns="http://schemas.openxmlformats.org/officeDocument/2006/extended-properties" xmlns:vt="http://schemas.openxmlformats.org/officeDocument/2006/docPropsVTypes">
  <TotalTime>1150</TotalTime>
  <Words>5740</Words>
  <Application>Microsoft Office PowerPoint</Application>
  <PresentationFormat>Widescreen</PresentationFormat>
  <Paragraphs>263</Paragraphs>
  <Slides>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Aptos</vt:lpstr>
      <vt:lpstr>Aptos Display</vt:lpstr>
      <vt:lpstr>Arial</vt:lpstr>
      <vt:lpstr>Arial Unicode MS</vt:lpstr>
      <vt:lpstr>Calibri</vt:lpstr>
      <vt:lpstr>Courier New</vt:lpstr>
      <vt:lpstr>Symbol</vt:lpstr>
      <vt:lpstr>Times New Roman</vt:lpstr>
      <vt:lpstr>Wingdings</vt:lpstr>
      <vt:lpstr>Office Theme</vt:lpstr>
      <vt:lpstr>C6 – Data Merging (Joining Data with Pandas)</vt:lpstr>
      <vt:lpstr>Read Carefully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THANACHAI THUMTHAWATWORN</dc:creator>
  <cp:lastModifiedBy>THANACHAI THUMTHAWATWORN</cp:lastModifiedBy>
  <cp:revision>30</cp:revision>
  <dcterms:created xsi:type="dcterms:W3CDTF">2024-12-06T02:30:30Z</dcterms:created>
  <dcterms:modified xsi:type="dcterms:W3CDTF">2024-12-16T09:21:19Z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0x01010025251677D890584195F954B2851B372A</vt:lpwstr>
  </property>
</Properties>
</file>